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9"/>
  </p:notesMasterIdLst>
  <p:sldIdLst>
    <p:sldId id="3851" r:id="rId5"/>
    <p:sldId id="3846" r:id="rId6"/>
    <p:sldId id="3850" r:id="rId7"/>
    <p:sldId id="3852" r:id="rId8"/>
    <p:sldId id="3853" r:id="rId9"/>
    <p:sldId id="3854" r:id="rId10"/>
    <p:sldId id="3855" r:id="rId11"/>
    <p:sldId id="3856" r:id="rId12"/>
    <p:sldId id="3857" r:id="rId13"/>
    <p:sldId id="3825" r:id="rId14"/>
    <p:sldId id="3849" r:id="rId15"/>
    <p:sldId id="3845" r:id="rId16"/>
    <p:sldId id="3838" r:id="rId17"/>
    <p:sldId id="3848" r:id="rId18"/>
    <p:sldId id="3840" r:id="rId19"/>
    <p:sldId id="3826" r:id="rId20"/>
    <p:sldId id="3835" r:id="rId21"/>
    <p:sldId id="3836" r:id="rId22"/>
    <p:sldId id="3842" r:id="rId23"/>
    <p:sldId id="3837" r:id="rId24"/>
    <p:sldId id="3841" r:id="rId25"/>
    <p:sldId id="3843" r:id="rId26"/>
    <p:sldId id="3844" r:id="rId27"/>
    <p:sldId id="383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28247A-9455-4FB4-96D3-EF4D73F50391}">
          <p14:sldIdLst/>
        </p14:section>
        <p14:section name="Project Proposal (5/31)" id="{525364DB-6A97-422D-9990-E28F2534FBD6}">
          <p14:sldIdLst>
            <p14:sldId id="3851"/>
            <p14:sldId id="3846"/>
            <p14:sldId id="3850"/>
            <p14:sldId id="3852"/>
            <p14:sldId id="3853"/>
            <p14:sldId id="3854"/>
            <p14:sldId id="3855"/>
            <p14:sldId id="3856"/>
            <p14:sldId id="3857"/>
          </p14:sldIdLst>
        </p14:section>
        <p14:section name="Background (5/25)" id="{1B1F80D3-6A10-4592-9DBE-42D87403DED6}">
          <p14:sldIdLst>
            <p14:sldId id="3825"/>
            <p14:sldId id="3849"/>
            <p14:sldId id="3845"/>
            <p14:sldId id="3838"/>
            <p14:sldId id="3848"/>
            <p14:sldId id="3840"/>
            <p14:sldId id="3826"/>
            <p14:sldId id="3835"/>
            <p14:sldId id="3836"/>
            <p14:sldId id="3842"/>
            <p14:sldId id="3837"/>
            <p14:sldId id="3841"/>
            <p14:sldId id="3843"/>
            <p14:sldId id="3844"/>
            <p14:sldId id="3839"/>
          </p14:sldIdLst>
        </p14:section>
      </p14:sectionLst>
    </p:ex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guide orient="horz" pos="1200"/>
        <p:guide orient="horz" pos="3408"/>
        <p:guide pos="6936"/>
        <p:guide pos="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B53E6E-6D4B-74C8-505A-6852367ECEA6}"/>
              </a:ext>
            </a:extLst>
          </p:cNvPr>
          <p:cNvSpPr>
            <a:spLocks noGrp="1"/>
          </p:cNvSpPr>
          <p:nvPr>
            <p:ph type="ctrTitle"/>
          </p:nvPr>
        </p:nvSpPr>
        <p:spPr/>
        <p:txBody>
          <a:bodyPr>
            <a:normAutofit fontScale="90000"/>
          </a:bodyPr>
          <a:lstStyle/>
          <a:p>
            <a:r>
              <a:rPr lang="en-US" dirty="0"/>
              <a:t>Echoes of the Spanish Lady: </a:t>
            </a:r>
            <a:r>
              <a:rPr lang="en-US" b="0" i="0" dirty="0">
                <a:solidFill>
                  <a:srgbClr val="D1D5DB"/>
                </a:solidFill>
                <a:effectLst/>
                <a:latin typeface="Söhne"/>
              </a:rPr>
              <a:t>Navigating the Maze of Epidemic Models</a:t>
            </a:r>
            <a:endParaRPr lang="en-US" dirty="0"/>
          </a:p>
        </p:txBody>
      </p:sp>
      <p:sp>
        <p:nvSpPr>
          <p:cNvPr id="8" name="Subtitle 7">
            <a:extLst>
              <a:ext uri="{FF2B5EF4-FFF2-40B4-BE49-F238E27FC236}">
                <a16:creationId xmlns:a16="http://schemas.microsoft.com/office/drawing/2014/main" id="{9911C1E6-FB1C-63C1-5153-42A40FAFA576}"/>
              </a:ext>
            </a:extLst>
          </p:cNvPr>
          <p:cNvSpPr>
            <a:spLocks noGrp="1"/>
          </p:cNvSpPr>
          <p:nvPr>
            <p:ph type="subTitle" idx="1"/>
          </p:nvPr>
        </p:nvSpPr>
        <p:spPr/>
        <p:txBody>
          <a:bodyPr/>
          <a:lstStyle/>
          <a:p>
            <a:r>
              <a:rPr lang="en-US" dirty="0"/>
              <a:t>A Look at the 1918 Flu Epidemic Models</a:t>
            </a:r>
          </a:p>
        </p:txBody>
      </p:sp>
      <p:sp>
        <p:nvSpPr>
          <p:cNvPr id="4" name="Date Placeholder 3">
            <a:extLst>
              <a:ext uri="{FF2B5EF4-FFF2-40B4-BE49-F238E27FC236}">
                <a16:creationId xmlns:a16="http://schemas.microsoft.com/office/drawing/2014/main" id="{E7C6C7AF-C63A-8A70-C3D6-303F6FD6B725}"/>
              </a:ext>
            </a:extLst>
          </p:cNvPr>
          <p:cNvSpPr>
            <a:spLocks noGrp="1"/>
          </p:cNvSpPr>
          <p:nvPr>
            <p:ph type="dt" sz="half" idx="4294967295"/>
          </p:nvPr>
        </p:nvSpPr>
        <p:spPr>
          <a:xfrm>
            <a:off x="0" y="6356350"/>
            <a:ext cx="2743200" cy="365125"/>
          </a:xfrm>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F0DBB8CF-3981-DAE4-E5EB-BCAB86B31198}"/>
              </a:ext>
            </a:extLst>
          </p:cNvPr>
          <p:cNvSpPr>
            <a:spLocks noGrp="1"/>
          </p:cNvSpPr>
          <p:nvPr>
            <p:ph type="ftr" sz="quarter" idx="4294967295"/>
          </p:nvPr>
        </p:nvSpPr>
        <p:spPr>
          <a:xfrm>
            <a:off x="0" y="6356350"/>
            <a:ext cx="4114800" cy="365125"/>
          </a:xfrm>
        </p:spPr>
        <p:txBody>
          <a:bodyPr/>
          <a:lstStyle/>
          <a:p>
            <a:pPr>
              <a:defRPr/>
            </a:pPr>
            <a:r>
              <a:rPr lang="en-US" dirty="0">
                <a:solidFill>
                  <a:prstClr val="black">
                    <a:tint val="75000"/>
                  </a:prstClr>
                </a:solidFill>
              </a:rPr>
              <a:t>Echoes of the Spanish Lady</a:t>
            </a:r>
          </a:p>
        </p:txBody>
      </p:sp>
      <p:sp>
        <p:nvSpPr>
          <p:cNvPr id="6" name="Slide Number Placeholder 5">
            <a:extLst>
              <a:ext uri="{FF2B5EF4-FFF2-40B4-BE49-F238E27FC236}">
                <a16:creationId xmlns:a16="http://schemas.microsoft.com/office/drawing/2014/main" id="{BDDE9832-3F5A-ED6B-6B97-3E12BEBA00AF}"/>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1</a:t>
            </a:fld>
            <a:endParaRPr lang="en-US" dirty="0">
              <a:solidFill>
                <a:prstClr val="black">
                  <a:tint val="75000"/>
                </a:prstClr>
              </a:solidFill>
            </a:endParaRPr>
          </a:p>
        </p:txBody>
      </p:sp>
    </p:spTree>
    <p:extLst>
      <p:ext uri="{BB962C8B-B14F-4D97-AF65-F5344CB8AC3E}">
        <p14:creationId xmlns:p14="http://schemas.microsoft.com/office/powerpoint/2010/main" val="169801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a:normAutofit fontScale="90000"/>
          </a:bodyPr>
          <a:lstStyle/>
          <a:p>
            <a:r>
              <a:rPr lang="en-US" dirty="0">
                <a:solidFill>
                  <a:srgbClr val="FFFFFF"/>
                </a:solidFill>
              </a:rPr>
              <a:t>Introduction to The Spanish Lady Problem</a:t>
            </a:r>
            <a:br>
              <a:rPr lang="en-US" dirty="0">
                <a:solidFill>
                  <a:srgbClr val="FFFFFF"/>
                </a:solidFill>
              </a:rPr>
            </a:b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Andrew Becker</a:t>
            </a:r>
          </a:p>
          <a:p>
            <a:endParaRPr lang="en-US" dirty="0"/>
          </a:p>
        </p:txBody>
      </p:sp>
      <p:sp>
        <p:nvSpPr>
          <p:cNvPr id="4" name="AutoShape 2">
            <a:extLst>
              <a:ext uri="{FF2B5EF4-FFF2-40B4-BE49-F238E27FC236}">
                <a16:creationId xmlns:a16="http://schemas.microsoft.com/office/drawing/2014/main" id="{81A38633-94E5-A9DF-F090-0A2F5976B4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068E0BB-1268-0459-868D-23C95DDAC6D1}"/>
              </a:ext>
            </a:extLst>
          </p:cNvPr>
          <p:cNvPicPr>
            <a:picLocks noChangeAspect="1"/>
          </p:cNvPicPr>
          <p:nvPr/>
        </p:nvPicPr>
        <p:blipFill>
          <a:blip r:embed="rId2"/>
          <a:stretch>
            <a:fillRect/>
          </a:stretch>
        </p:blipFill>
        <p:spPr>
          <a:xfrm>
            <a:off x="7977639" y="5129784"/>
            <a:ext cx="1280661" cy="1601216"/>
          </a:xfrm>
          <a:prstGeom prst="rect">
            <a:avLst/>
          </a:prstGeom>
        </p:spPr>
      </p:pic>
    </p:spTree>
    <p:extLst>
      <p:ext uri="{BB962C8B-B14F-4D97-AF65-F5344CB8AC3E}">
        <p14:creationId xmlns:p14="http://schemas.microsoft.com/office/powerpoint/2010/main" val="80096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10DB-838F-2E0F-7AA7-D1858DC4497B}"/>
              </a:ext>
            </a:extLst>
          </p:cNvPr>
          <p:cNvSpPr>
            <a:spLocks noGrp="1"/>
          </p:cNvSpPr>
          <p:nvPr>
            <p:ph type="title"/>
          </p:nvPr>
        </p:nvSpPr>
        <p:spPr/>
        <p:txBody>
          <a:bodyPr/>
          <a:lstStyle/>
          <a:p>
            <a:r>
              <a:rPr lang="en-US" dirty="0"/>
              <a:t>Video Games as Models</a:t>
            </a:r>
            <a:br>
              <a:rPr lang="en-US" dirty="0"/>
            </a:br>
            <a:endParaRPr lang="en-US" dirty="0"/>
          </a:p>
        </p:txBody>
      </p:sp>
      <p:sp>
        <p:nvSpPr>
          <p:cNvPr id="3" name="Content Placeholder 2">
            <a:extLst>
              <a:ext uri="{FF2B5EF4-FFF2-40B4-BE49-F238E27FC236}">
                <a16:creationId xmlns:a16="http://schemas.microsoft.com/office/drawing/2014/main" id="{5379F7D7-0CD8-0F36-732A-943DC705D0E7}"/>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2C59A847-2DFB-F7AC-E2AF-92877E8C10F2}"/>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2001B03-03B5-371D-68C9-B972DACF3CEE}"/>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723454BF-0716-F127-E598-1A2CACE7617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Tree>
    <p:extLst>
      <p:ext uri="{BB962C8B-B14F-4D97-AF65-F5344CB8AC3E}">
        <p14:creationId xmlns:p14="http://schemas.microsoft.com/office/powerpoint/2010/main" val="1307888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6B61CF7-28B1-1E3B-2718-4AF24C6AEE71}"/>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C04FC7DF-6B3F-CB83-459F-D4A1269E7B8F}"/>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8E874AE8-B042-4D0C-54E0-79CD9E9DD0F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12</a:t>
            </a:fld>
            <a:endParaRPr lang="en-US" dirty="0">
              <a:solidFill>
                <a:prstClr val="black">
                  <a:tint val="75000"/>
                </a:prstClr>
              </a:solidFill>
            </a:endParaRPr>
          </a:p>
        </p:txBody>
      </p:sp>
      <p:sp>
        <p:nvSpPr>
          <p:cNvPr id="7" name="Title 6">
            <a:extLst>
              <a:ext uri="{FF2B5EF4-FFF2-40B4-BE49-F238E27FC236}">
                <a16:creationId xmlns:a16="http://schemas.microsoft.com/office/drawing/2014/main" id="{D191AD99-DDD9-543E-FA34-D6C286ED821F}"/>
              </a:ext>
            </a:extLst>
          </p:cNvPr>
          <p:cNvSpPr>
            <a:spLocks noGrp="1"/>
          </p:cNvSpPr>
          <p:nvPr>
            <p:ph type="title"/>
          </p:nvPr>
        </p:nvSpPr>
        <p:spPr/>
        <p:txBody>
          <a:bodyPr/>
          <a:lstStyle/>
          <a:p>
            <a:pPr algn="ctr"/>
            <a:r>
              <a:rPr lang="en-US" dirty="0"/>
              <a:t>Civilization &amp; Age of Empires</a:t>
            </a:r>
            <a:br>
              <a:rPr lang="en-US" dirty="0"/>
            </a:br>
            <a:r>
              <a:rPr lang="en-US" dirty="0"/>
              <a:t>Game Over Screen Graphs</a:t>
            </a:r>
          </a:p>
        </p:txBody>
      </p:sp>
      <p:pic>
        <p:nvPicPr>
          <p:cNvPr id="4098" name="Picture 2" descr="Why are some civilizations on this graph white? (Including me, Japan) : civ">
            <a:extLst>
              <a:ext uri="{FF2B5EF4-FFF2-40B4-BE49-F238E27FC236}">
                <a16:creationId xmlns:a16="http://schemas.microsoft.com/office/drawing/2014/main" id="{4B64E815-E9B6-F4BB-10F8-0320C5DFBB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855" t="1404" r="22066" b="34537"/>
          <a:stretch/>
        </p:blipFill>
        <p:spPr bwMode="auto">
          <a:xfrm>
            <a:off x="460275" y="1690688"/>
            <a:ext cx="5539608" cy="36240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ow to play Age Of Empires 2 as a hivemind | Rock Paper Shotgun">
            <a:extLst>
              <a:ext uri="{FF2B5EF4-FFF2-40B4-BE49-F238E27FC236}">
                <a16:creationId xmlns:a16="http://schemas.microsoft.com/office/drawing/2014/main" id="{97A42470-05FC-9726-0C4A-63D70122A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668582" cy="450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862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410B4AE-1469-E376-64B5-20871A099E43}"/>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2C01BEFA-BF9F-C040-B72A-0558FA0D2FA5}"/>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E5695B02-A5D6-2EFA-E813-9ACB8A51173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sp>
        <p:nvSpPr>
          <p:cNvPr id="9" name="Title 8">
            <a:extLst>
              <a:ext uri="{FF2B5EF4-FFF2-40B4-BE49-F238E27FC236}">
                <a16:creationId xmlns:a16="http://schemas.microsoft.com/office/drawing/2014/main" id="{2A10C4FA-65EA-7E91-44F3-D631573846C9}"/>
              </a:ext>
            </a:extLst>
          </p:cNvPr>
          <p:cNvSpPr>
            <a:spLocks noGrp="1"/>
          </p:cNvSpPr>
          <p:nvPr>
            <p:ph type="title"/>
          </p:nvPr>
        </p:nvSpPr>
        <p:spPr/>
        <p:txBody>
          <a:bodyPr/>
          <a:lstStyle/>
          <a:p>
            <a:pPr algn="ctr"/>
            <a:r>
              <a:rPr lang="en-US" dirty="0"/>
              <a:t>Inspired by Gapminder.org (Hans </a:t>
            </a:r>
            <a:r>
              <a:rPr lang="en-US" dirty="0" err="1"/>
              <a:t>Rosling</a:t>
            </a:r>
            <a:r>
              <a:rPr lang="en-US" dirty="0"/>
              <a:t>)</a:t>
            </a:r>
          </a:p>
        </p:txBody>
      </p:sp>
      <p:pic>
        <p:nvPicPr>
          <p:cNvPr id="8" name="Picture 7">
            <a:extLst>
              <a:ext uri="{FF2B5EF4-FFF2-40B4-BE49-F238E27FC236}">
                <a16:creationId xmlns:a16="http://schemas.microsoft.com/office/drawing/2014/main" id="{D6E3C93F-98D7-8F39-B906-BDD550154CB0}"/>
              </a:ext>
            </a:extLst>
          </p:cNvPr>
          <p:cNvPicPr>
            <a:picLocks noChangeAspect="1"/>
          </p:cNvPicPr>
          <p:nvPr/>
        </p:nvPicPr>
        <p:blipFill>
          <a:blip r:embed="rId2"/>
          <a:stretch>
            <a:fillRect/>
          </a:stretch>
        </p:blipFill>
        <p:spPr>
          <a:xfrm>
            <a:off x="1700238" y="1690688"/>
            <a:ext cx="8623743" cy="3988005"/>
          </a:xfrm>
          <a:prstGeom prst="rect">
            <a:avLst/>
          </a:prstGeom>
        </p:spPr>
      </p:pic>
    </p:spTree>
    <p:extLst>
      <p:ext uri="{BB962C8B-B14F-4D97-AF65-F5344CB8AC3E}">
        <p14:creationId xmlns:p14="http://schemas.microsoft.com/office/powerpoint/2010/main" val="241870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12F1C-A8A4-04F2-2645-88BB393F2322}"/>
              </a:ext>
            </a:extLst>
          </p:cNvPr>
          <p:cNvSpPr>
            <a:spLocks noGrp="1"/>
          </p:cNvSpPr>
          <p:nvPr>
            <p:ph type="dt" sz="half" idx="10"/>
          </p:nvPr>
        </p:nvSpPr>
        <p:spPr/>
        <p:txBody>
          <a:body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5268A403-FC90-21D6-8CDB-C50F0DFD5C7B}"/>
              </a:ext>
            </a:extLst>
          </p:cNvPr>
          <p:cNvSpPr>
            <a:spLocks noGrp="1"/>
          </p:cNvSpPr>
          <p:nvPr>
            <p:ph type="ftr" sz="quarter" idx="11"/>
          </p:nvPr>
        </p:nvSpPr>
        <p:spPr/>
        <p:txBody>
          <a:bodyPr/>
          <a:lstStyle/>
          <a:p>
            <a:pPr>
              <a:defRPr/>
            </a:pPr>
            <a:r>
              <a:rPr lang="en-US">
                <a:solidFill>
                  <a:prstClr val="black">
                    <a:tint val="75000"/>
                  </a:prstClr>
                </a:solidFill>
              </a:rPr>
              <a:t>Presentation Title</a:t>
            </a:r>
            <a:endParaRPr lang="en-US" dirty="0">
              <a:solidFill>
                <a:prstClr val="black">
                  <a:tint val="75000"/>
                </a:prstClr>
              </a:solidFill>
            </a:endParaRPr>
          </a:p>
        </p:txBody>
      </p:sp>
      <p:pic>
        <p:nvPicPr>
          <p:cNvPr id="6146" name="Picture 2" descr="SAS/Graph version of Gapminder animation">
            <a:extLst>
              <a:ext uri="{FF2B5EF4-FFF2-40B4-BE49-F238E27FC236}">
                <a16:creationId xmlns:a16="http://schemas.microsoft.com/office/drawing/2014/main" id="{66633AA7-78F6-046D-0B67-89D78E9CA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45600" cy="687689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2572352-CF7C-390F-F60F-304125A4F3C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sp>
        <p:nvSpPr>
          <p:cNvPr id="6" name="Title 5">
            <a:extLst>
              <a:ext uri="{FF2B5EF4-FFF2-40B4-BE49-F238E27FC236}">
                <a16:creationId xmlns:a16="http://schemas.microsoft.com/office/drawing/2014/main" id="{9E21F65A-EAC6-DC95-F6BD-A4EA3A96685B}"/>
              </a:ext>
            </a:extLst>
          </p:cNvPr>
          <p:cNvSpPr>
            <a:spLocks noGrp="1"/>
          </p:cNvSpPr>
          <p:nvPr>
            <p:ph type="title" idx="4294967295"/>
          </p:nvPr>
        </p:nvSpPr>
        <p:spPr>
          <a:xfrm>
            <a:off x="0" y="492125"/>
            <a:ext cx="9575800" cy="1047750"/>
          </a:xfrm>
        </p:spPr>
        <p:txBody>
          <a:bodyPr/>
          <a:lstStyle/>
          <a:p>
            <a:pPr algn="ctr"/>
            <a:r>
              <a:rPr lang="en-US" dirty="0"/>
              <a:t>Gapminder.org</a:t>
            </a:r>
          </a:p>
        </p:txBody>
      </p:sp>
    </p:spTree>
    <p:extLst>
      <p:ext uri="{BB962C8B-B14F-4D97-AF65-F5344CB8AC3E}">
        <p14:creationId xmlns:p14="http://schemas.microsoft.com/office/powerpoint/2010/main" val="220893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E4C559-4C65-8D06-6A62-134E1F3116B7}"/>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3" name="Footer Placeholder 2">
            <a:extLst>
              <a:ext uri="{FF2B5EF4-FFF2-40B4-BE49-F238E27FC236}">
                <a16:creationId xmlns:a16="http://schemas.microsoft.com/office/drawing/2014/main" id="{08FE6C2B-444C-1AED-E17B-403A4913CA9C}"/>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sz="1800" dirty="0"/>
              <a:t> </a:t>
            </a:r>
            <a:r>
              <a:rPr lang="en-US" dirty="0">
                <a:solidFill>
                  <a:prstClr val="black">
                    <a:tint val="75000"/>
                  </a:prstClr>
                </a:solidFill>
              </a:rPr>
              <a:t> The Spanish Lady</a:t>
            </a:r>
          </a:p>
        </p:txBody>
      </p:sp>
      <p:sp>
        <p:nvSpPr>
          <p:cNvPr id="4" name="Slide Number Placeholder 3">
            <a:extLst>
              <a:ext uri="{FF2B5EF4-FFF2-40B4-BE49-F238E27FC236}">
                <a16:creationId xmlns:a16="http://schemas.microsoft.com/office/drawing/2014/main" id="{4672FA7A-11B0-AF85-2828-16F15EC605A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AB01FB95-F667-8427-BEB0-27AFDE2BF844}"/>
              </a:ext>
            </a:extLst>
          </p:cNvPr>
          <p:cNvSpPr>
            <a:spLocks noGrp="1"/>
          </p:cNvSpPr>
          <p:nvPr>
            <p:ph type="title"/>
          </p:nvPr>
        </p:nvSpPr>
        <p:spPr/>
        <p:txBody>
          <a:bodyPr/>
          <a:lstStyle/>
          <a:p>
            <a:pPr algn="ctr"/>
            <a:r>
              <a:rPr lang="en-US" dirty="0"/>
              <a:t>Plague Inc., Video Game</a:t>
            </a:r>
          </a:p>
        </p:txBody>
      </p:sp>
      <p:pic>
        <p:nvPicPr>
          <p:cNvPr id="7" name="Picture 6">
            <a:extLst>
              <a:ext uri="{FF2B5EF4-FFF2-40B4-BE49-F238E27FC236}">
                <a16:creationId xmlns:a16="http://schemas.microsoft.com/office/drawing/2014/main" id="{1E997772-05D5-2D9D-E855-B6D3C82D8317}"/>
              </a:ext>
            </a:extLst>
          </p:cNvPr>
          <p:cNvPicPr>
            <a:picLocks noChangeAspect="1"/>
          </p:cNvPicPr>
          <p:nvPr/>
        </p:nvPicPr>
        <p:blipFill>
          <a:blip r:embed="rId2"/>
          <a:stretch>
            <a:fillRect/>
          </a:stretch>
        </p:blipFill>
        <p:spPr>
          <a:xfrm>
            <a:off x="2330613" y="1389691"/>
            <a:ext cx="7651587" cy="4966659"/>
          </a:xfrm>
          <a:prstGeom prst="rect">
            <a:avLst/>
          </a:prstGeom>
        </p:spPr>
      </p:pic>
    </p:spTree>
    <p:extLst>
      <p:ext uri="{BB962C8B-B14F-4D97-AF65-F5344CB8AC3E}">
        <p14:creationId xmlns:p14="http://schemas.microsoft.com/office/powerpoint/2010/main" val="61231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Basic SIR Model</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a:lstStyle/>
          <a:p>
            <a:pPr marL="0" indent="0">
              <a:buNone/>
            </a:pPr>
            <a:r>
              <a:rPr lang="en-US" dirty="0"/>
              <a:t>Susceptible- set of people in the model who have not had the disease.</a:t>
            </a:r>
          </a:p>
          <a:p>
            <a:pPr marL="0" indent="0">
              <a:buNone/>
            </a:pPr>
            <a:r>
              <a:rPr lang="en-US" dirty="0"/>
              <a:t>Infected- set of people in the model who have had the disease currently</a:t>
            </a:r>
          </a:p>
          <a:p>
            <a:pPr marL="0" indent="0">
              <a:buNone/>
            </a:pPr>
            <a:r>
              <a:rPr lang="en-US" dirty="0"/>
              <a:t>Recovered- set of people in the model who have recovered from the disease.</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87EB-D56D-4C26-8C98-2D88695EE411}"/>
              </a:ext>
            </a:extLst>
          </p:cNvPr>
          <p:cNvSpPr>
            <a:spLocks noGrp="1"/>
          </p:cNvSpPr>
          <p:nvPr>
            <p:ph type="title"/>
          </p:nvPr>
        </p:nvSpPr>
        <p:spPr/>
        <p:txBody>
          <a:bodyPr/>
          <a:lstStyle/>
          <a:p>
            <a:r>
              <a:rPr lang="en-US" dirty="0"/>
              <a:t>Basic</a:t>
            </a:r>
            <a:br>
              <a:rPr lang="en-US" dirty="0"/>
            </a:br>
            <a:r>
              <a:rPr lang="en-US" dirty="0"/>
              <a:t>SIR Model</a:t>
            </a:r>
          </a:p>
        </p:txBody>
      </p:sp>
      <p:sp>
        <p:nvSpPr>
          <p:cNvPr id="4" name="Date Placeholder 3">
            <a:extLst>
              <a:ext uri="{FF2B5EF4-FFF2-40B4-BE49-F238E27FC236}">
                <a16:creationId xmlns:a16="http://schemas.microsoft.com/office/drawing/2014/main" id="{093DD01B-DB8F-4B06-122B-75BE77C6BA1F}"/>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558BF17C-B626-59FA-72B5-421BE2230E86}"/>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15A19A73-FB01-7E13-0854-1C2A12C0DB5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pic>
        <p:nvPicPr>
          <p:cNvPr id="12" name="Content Placeholder 11">
            <a:extLst>
              <a:ext uri="{FF2B5EF4-FFF2-40B4-BE49-F238E27FC236}">
                <a16:creationId xmlns:a16="http://schemas.microsoft.com/office/drawing/2014/main" id="{1C5A7E8A-D99B-9FF1-7EAE-AA437C60DEED}"/>
              </a:ext>
            </a:extLst>
          </p:cNvPr>
          <p:cNvPicPr>
            <a:picLocks noGrp="1" noChangeAspect="1"/>
          </p:cNvPicPr>
          <p:nvPr>
            <p:ph idx="1"/>
          </p:nvPr>
        </p:nvPicPr>
        <p:blipFill>
          <a:blip r:embed="rId2"/>
          <a:stretch>
            <a:fillRect/>
          </a:stretch>
        </p:blipFill>
        <p:spPr>
          <a:xfrm>
            <a:off x="5788025" y="3019295"/>
            <a:ext cx="5111750" cy="947997"/>
          </a:xfrm>
        </p:spPr>
      </p:pic>
    </p:spTree>
    <p:extLst>
      <p:ext uri="{BB962C8B-B14F-4D97-AF65-F5344CB8AC3E}">
        <p14:creationId xmlns:p14="http://schemas.microsoft.com/office/powerpoint/2010/main" val="2811640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FB49C1B-CC4C-E88A-5BB1-F79EC4D6D1BC}"/>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CF243769-D8CE-2B84-1ECF-4236E6DCB63D}"/>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E71C55EF-E3B6-C057-F3F7-8CE9A7152AE4}"/>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sp>
        <p:nvSpPr>
          <p:cNvPr id="11" name="Title 10">
            <a:extLst>
              <a:ext uri="{FF2B5EF4-FFF2-40B4-BE49-F238E27FC236}">
                <a16:creationId xmlns:a16="http://schemas.microsoft.com/office/drawing/2014/main" id="{744ECEE3-43AF-2676-2404-12FE9A24331A}"/>
              </a:ext>
            </a:extLst>
          </p:cNvPr>
          <p:cNvSpPr>
            <a:spLocks noGrp="1"/>
          </p:cNvSpPr>
          <p:nvPr>
            <p:ph type="title"/>
          </p:nvPr>
        </p:nvSpPr>
        <p:spPr/>
        <p:txBody>
          <a:bodyPr/>
          <a:lstStyle/>
          <a:p>
            <a:pPr algn="ctr"/>
            <a:r>
              <a:rPr lang="en-US" dirty="0"/>
              <a:t>Basic SIR Model</a:t>
            </a:r>
          </a:p>
        </p:txBody>
      </p:sp>
      <p:sp>
        <p:nvSpPr>
          <p:cNvPr id="8" name="AutoShape 4">
            <a:extLst>
              <a:ext uri="{FF2B5EF4-FFF2-40B4-BE49-F238E27FC236}">
                <a16:creationId xmlns:a16="http://schemas.microsoft.com/office/drawing/2014/main" id="{EA973254-57C2-B5F0-DD30-02F42A47732D}"/>
              </a:ext>
            </a:extLst>
          </p:cNvPr>
          <p:cNvSpPr>
            <a:spLocks noChangeAspect="1" noChangeArrowheads="1"/>
          </p:cNvSpPr>
          <p:nvPr/>
        </p:nvSpPr>
        <p:spPr bwMode="auto">
          <a:xfrm>
            <a:off x="1168400" y="3276600"/>
            <a:ext cx="5080000" cy="508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B35BA85-516F-E114-A8F6-053C2D5B680B}"/>
              </a:ext>
            </a:extLst>
          </p:cNvPr>
          <p:cNvPicPr>
            <a:picLocks noChangeAspect="1"/>
          </p:cNvPicPr>
          <p:nvPr/>
        </p:nvPicPr>
        <p:blipFill>
          <a:blip r:embed="rId2"/>
          <a:stretch>
            <a:fillRect/>
          </a:stretch>
        </p:blipFill>
        <p:spPr>
          <a:xfrm>
            <a:off x="391373" y="2538380"/>
            <a:ext cx="11147501" cy="2182845"/>
          </a:xfrm>
          <a:prstGeom prst="rect">
            <a:avLst/>
          </a:prstGeom>
        </p:spPr>
      </p:pic>
    </p:spTree>
    <p:extLst>
      <p:ext uri="{BB962C8B-B14F-4D97-AF65-F5344CB8AC3E}">
        <p14:creationId xmlns:p14="http://schemas.microsoft.com/office/powerpoint/2010/main" val="56439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E38B15-D5B4-7C5B-F3C8-4CBE7090D08A}"/>
              </a:ext>
            </a:extLst>
          </p:cNvPr>
          <p:cNvSpPr>
            <a:spLocks noGrp="1"/>
          </p:cNvSpPr>
          <p:nvPr>
            <p:ph type="title"/>
          </p:nvPr>
        </p:nvSpPr>
        <p:spPr/>
        <p:txBody>
          <a:bodyPr/>
          <a:lstStyle/>
          <a:p>
            <a:pPr algn="ctr"/>
            <a:r>
              <a:rPr lang="en-US" dirty="0"/>
              <a:t>Differential Equations Model of SIR Transformations</a:t>
            </a:r>
          </a:p>
        </p:txBody>
      </p:sp>
      <p:sp>
        <p:nvSpPr>
          <p:cNvPr id="8" name="Content Placeholder 7">
            <a:extLst>
              <a:ext uri="{FF2B5EF4-FFF2-40B4-BE49-F238E27FC236}">
                <a16:creationId xmlns:a16="http://schemas.microsoft.com/office/drawing/2014/main" id="{405E35BA-B774-C40C-89D2-DEA0E8C1337A}"/>
              </a:ext>
            </a:extLst>
          </p:cNvPr>
          <p:cNvSpPr>
            <a:spLocks noGrp="1"/>
          </p:cNvSpPr>
          <p:nvPr>
            <p:ph idx="1"/>
          </p:nvPr>
        </p:nvSpPr>
        <p:spPr/>
        <p:txBody>
          <a:bodyPr/>
          <a:lstStyle/>
          <a:p>
            <a:endParaRPr lang="en-US"/>
          </a:p>
        </p:txBody>
      </p:sp>
      <p:sp>
        <p:nvSpPr>
          <p:cNvPr id="2" name="Date Placeholder 1">
            <a:extLst>
              <a:ext uri="{FF2B5EF4-FFF2-40B4-BE49-F238E27FC236}">
                <a16:creationId xmlns:a16="http://schemas.microsoft.com/office/drawing/2014/main" id="{654D68F2-EE96-57D6-698F-80A358CD7976}"/>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8B0F7C71-F76F-2E81-1772-3A426B9C4747}"/>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4" name="Slide Number Placeholder 3">
            <a:extLst>
              <a:ext uri="{FF2B5EF4-FFF2-40B4-BE49-F238E27FC236}">
                <a16:creationId xmlns:a16="http://schemas.microsoft.com/office/drawing/2014/main" id="{BD93235A-3F2D-6346-6BAA-3BF5840093E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pic>
        <p:nvPicPr>
          <p:cNvPr id="7" name="Picture 6">
            <a:extLst>
              <a:ext uri="{FF2B5EF4-FFF2-40B4-BE49-F238E27FC236}">
                <a16:creationId xmlns:a16="http://schemas.microsoft.com/office/drawing/2014/main" id="{4FC411AF-A1E5-B868-F418-552C7C03E498}"/>
              </a:ext>
            </a:extLst>
          </p:cNvPr>
          <p:cNvPicPr>
            <a:picLocks noChangeAspect="1"/>
          </p:cNvPicPr>
          <p:nvPr/>
        </p:nvPicPr>
        <p:blipFill>
          <a:blip r:embed="rId2"/>
          <a:stretch>
            <a:fillRect/>
          </a:stretch>
        </p:blipFill>
        <p:spPr>
          <a:xfrm>
            <a:off x="5729351" y="1399032"/>
            <a:ext cx="5254625" cy="4717909"/>
          </a:xfrm>
          <a:prstGeom prst="rect">
            <a:avLst/>
          </a:prstGeom>
        </p:spPr>
      </p:pic>
    </p:spTree>
    <p:extLst>
      <p:ext uri="{BB962C8B-B14F-4D97-AF65-F5344CB8AC3E}">
        <p14:creationId xmlns:p14="http://schemas.microsoft.com/office/powerpoint/2010/main" val="1987981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DA7FEB7-51C1-0422-7C7D-88B8893D25FA}"/>
              </a:ext>
            </a:extLst>
          </p:cNvPr>
          <p:cNvSpPr>
            <a:spLocks noGrp="1"/>
          </p:cNvSpPr>
          <p:nvPr>
            <p:ph type="pic" sz="quarter" idx="10"/>
          </p:nvPr>
        </p:nvSpPr>
        <p:spPr/>
      </p:sp>
      <p:sp>
        <p:nvSpPr>
          <p:cNvPr id="5" name="Title 4">
            <a:extLst>
              <a:ext uri="{FF2B5EF4-FFF2-40B4-BE49-F238E27FC236}">
                <a16:creationId xmlns:a16="http://schemas.microsoft.com/office/drawing/2014/main" id="{2E729100-6689-795A-3A3B-C3AB1C3B741C}"/>
              </a:ext>
            </a:extLst>
          </p:cNvPr>
          <p:cNvSpPr>
            <a:spLocks noGrp="1"/>
          </p:cNvSpPr>
          <p:nvPr>
            <p:ph type="title"/>
          </p:nvPr>
        </p:nvSpPr>
        <p:spPr/>
        <p:txBody>
          <a:bodyPr/>
          <a:lstStyle/>
          <a:p>
            <a:r>
              <a:rPr lang="en-US" dirty="0"/>
              <a:t>Mathematical Modeling of Infectious Diseases</a:t>
            </a:r>
          </a:p>
        </p:txBody>
      </p:sp>
      <p:sp>
        <p:nvSpPr>
          <p:cNvPr id="6" name="Text Placeholder 5">
            <a:extLst>
              <a:ext uri="{FF2B5EF4-FFF2-40B4-BE49-F238E27FC236}">
                <a16:creationId xmlns:a16="http://schemas.microsoft.com/office/drawing/2014/main" id="{3099956E-5FD6-73EE-4291-5FFB75EEB366}"/>
              </a:ext>
            </a:extLst>
          </p:cNvPr>
          <p:cNvSpPr>
            <a:spLocks noGrp="1"/>
          </p:cNvSpPr>
          <p:nvPr>
            <p:ph type="body" idx="1"/>
          </p:nvPr>
        </p:nvSpPr>
        <p:spPr/>
        <p:txBody>
          <a:bodyPr>
            <a:normAutofit fontScale="85000" lnSpcReduction="10000"/>
          </a:bodyPr>
          <a:lstStyle/>
          <a:p>
            <a:r>
              <a:rPr lang="en-US" b="0" i="0" dirty="0">
                <a:solidFill>
                  <a:srgbClr val="000000"/>
                </a:solidFill>
                <a:effectLst/>
                <a:latin typeface="Europa"/>
              </a:rPr>
              <a:t>Keywords:  Infectious diseases, Mathematical modeling, Epidemiology, Public health</a:t>
            </a:r>
          </a:p>
          <a:p>
            <a:endParaRPr lang="en-US" dirty="0"/>
          </a:p>
        </p:txBody>
      </p:sp>
      <p:sp>
        <p:nvSpPr>
          <p:cNvPr id="2" name="Date Placeholder 1">
            <a:extLst>
              <a:ext uri="{FF2B5EF4-FFF2-40B4-BE49-F238E27FC236}">
                <a16:creationId xmlns:a16="http://schemas.microsoft.com/office/drawing/2014/main" id="{3F29E1A8-C274-37BF-3C2B-E80EA2EFC076}"/>
              </a:ext>
            </a:extLst>
          </p:cNvPr>
          <p:cNvSpPr>
            <a:spLocks noGrp="1"/>
          </p:cNvSpPr>
          <p:nvPr>
            <p:ph type="dt" sz="half" idx="11"/>
          </p:nvPr>
        </p:nvSpPr>
        <p:spPr/>
        <p:txBody>
          <a:bodyPr/>
          <a:lstStyle/>
          <a:p>
            <a:pPr>
              <a:defRPr/>
            </a:pPr>
            <a:r>
              <a:rPr lang="en-US" dirty="0">
                <a:solidFill>
                  <a:prstClr val="black">
                    <a:tint val="75000"/>
                  </a:prstClr>
                </a:solidFill>
              </a:rPr>
              <a:t>5/31/2023</a:t>
            </a:r>
          </a:p>
        </p:txBody>
      </p:sp>
      <p:sp>
        <p:nvSpPr>
          <p:cNvPr id="3" name="Footer Placeholder 2">
            <a:extLst>
              <a:ext uri="{FF2B5EF4-FFF2-40B4-BE49-F238E27FC236}">
                <a16:creationId xmlns:a16="http://schemas.microsoft.com/office/drawing/2014/main" id="{C9476B68-75B8-73D9-46CD-A52D267C843B}"/>
              </a:ext>
            </a:extLst>
          </p:cNvPr>
          <p:cNvSpPr>
            <a:spLocks noGrp="1"/>
          </p:cNvSpPr>
          <p:nvPr>
            <p:ph type="ftr" sz="quarter" idx="12"/>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C037CA6-4657-50B3-0BD3-D97936BD7D4E}"/>
              </a:ext>
            </a:extLst>
          </p:cNvPr>
          <p:cNvSpPr>
            <a:spLocks noGrp="1"/>
          </p:cNvSpPr>
          <p:nvPr>
            <p:ph type="sldNum" sz="quarter" idx="13"/>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pic>
        <p:nvPicPr>
          <p:cNvPr id="5122" name="Picture 2" descr="An Introduction to Mathematical Modeling of Infectious Diseases (eBook ...">
            <a:extLst>
              <a:ext uri="{FF2B5EF4-FFF2-40B4-BE49-F238E27FC236}">
                <a16:creationId xmlns:a16="http://schemas.microsoft.com/office/drawing/2014/main" id="{9074A169-5AFC-A0D7-6B58-B0450A2A2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48" y="1444626"/>
            <a:ext cx="230505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761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778BBF-D685-7302-29EB-52F7C51F2D98}"/>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3" name="Footer Placeholder 2">
            <a:extLst>
              <a:ext uri="{FF2B5EF4-FFF2-40B4-BE49-F238E27FC236}">
                <a16:creationId xmlns:a16="http://schemas.microsoft.com/office/drawing/2014/main" id="{FDBEC625-5F62-2231-2DEB-176714F9888C}"/>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4" name="Slide Number Placeholder 3">
            <a:extLst>
              <a:ext uri="{FF2B5EF4-FFF2-40B4-BE49-F238E27FC236}">
                <a16:creationId xmlns:a16="http://schemas.microsoft.com/office/drawing/2014/main" id="{043A0774-1CE3-1B2A-A8E3-049C3C70530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
        <p:nvSpPr>
          <p:cNvPr id="7" name="Title 6">
            <a:extLst>
              <a:ext uri="{FF2B5EF4-FFF2-40B4-BE49-F238E27FC236}">
                <a16:creationId xmlns:a16="http://schemas.microsoft.com/office/drawing/2014/main" id="{B49845BE-9A11-548A-E460-CD185F40A6BA}"/>
              </a:ext>
            </a:extLst>
          </p:cNvPr>
          <p:cNvSpPr>
            <a:spLocks noGrp="1"/>
          </p:cNvSpPr>
          <p:nvPr>
            <p:ph type="title"/>
          </p:nvPr>
        </p:nvSpPr>
        <p:spPr/>
        <p:txBody>
          <a:bodyPr/>
          <a:lstStyle/>
          <a:p>
            <a:pPr algn="ctr"/>
            <a:r>
              <a:rPr lang="en-US" dirty="0"/>
              <a:t>Basic SIR Model</a:t>
            </a:r>
          </a:p>
        </p:txBody>
      </p:sp>
      <p:pic>
        <p:nvPicPr>
          <p:cNvPr id="6" name="Picture 5">
            <a:extLst>
              <a:ext uri="{FF2B5EF4-FFF2-40B4-BE49-F238E27FC236}">
                <a16:creationId xmlns:a16="http://schemas.microsoft.com/office/drawing/2014/main" id="{1DDA0636-27D9-21E6-CE10-7CCA9AE17833}"/>
              </a:ext>
            </a:extLst>
          </p:cNvPr>
          <p:cNvPicPr>
            <a:picLocks noChangeAspect="1"/>
          </p:cNvPicPr>
          <p:nvPr/>
        </p:nvPicPr>
        <p:blipFill>
          <a:blip r:embed="rId2"/>
          <a:stretch>
            <a:fillRect/>
          </a:stretch>
        </p:blipFill>
        <p:spPr>
          <a:xfrm>
            <a:off x="1079596" y="1947061"/>
            <a:ext cx="10032807" cy="2963878"/>
          </a:xfrm>
          <a:prstGeom prst="rect">
            <a:avLst/>
          </a:prstGeom>
        </p:spPr>
      </p:pic>
    </p:spTree>
    <p:extLst>
      <p:ext uri="{BB962C8B-B14F-4D97-AF65-F5344CB8AC3E}">
        <p14:creationId xmlns:p14="http://schemas.microsoft.com/office/powerpoint/2010/main" val="1999863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87EB-D56D-4C26-8C98-2D88695EE411}"/>
              </a:ext>
            </a:extLst>
          </p:cNvPr>
          <p:cNvSpPr>
            <a:spLocks noGrp="1"/>
          </p:cNvSpPr>
          <p:nvPr>
            <p:ph type="title"/>
          </p:nvPr>
        </p:nvSpPr>
        <p:spPr/>
        <p:txBody>
          <a:bodyPr/>
          <a:lstStyle/>
          <a:p>
            <a:r>
              <a:rPr lang="en-US" dirty="0"/>
              <a:t>Basic</a:t>
            </a:r>
            <a:br>
              <a:rPr lang="en-US" dirty="0"/>
            </a:br>
            <a:r>
              <a:rPr lang="en-US" dirty="0"/>
              <a:t>SEIR Model</a:t>
            </a:r>
          </a:p>
        </p:txBody>
      </p:sp>
      <p:sp>
        <p:nvSpPr>
          <p:cNvPr id="4" name="Date Placeholder 3">
            <a:extLst>
              <a:ext uri="{FF2B5EF4-FFF2-40B4-BE49-F238E27FC236}">
                <a16:creationId xmlns:a16="http://schemas.microsoft.com/office/drawing/2014/main" id="{093DD01B-DB8F-4B06-122B-75BE77C6BA1F}"/>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558BF17C-B626-59FA-72B5-421BE2230E86}"/>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15A19A73-FB01-7E13-0854-1C2A12C0DB5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pic>
        <p:nvPicPr>
          <p:cNvPr id="10" name="Content Placeholder 9">
            <a:extLst>
              <a:ext uri="{FF2B5EF4-FFF2-40B4-BE49-F238E27FC236}">
                <a16:creationId xmlns:a16="http://schemas.microsoft.com/office/drawing/2014/main" id="{F9D5D575-B0B3-5604-A496-B80DEB8156D5}"/>
              </a:ext>
            </a:extLst>
          </p:cNvPr>
          <p:cNvPicPr>
            <a:picLocks noGrp="1" noChangeAspect="1"/>
          </p:cNvPicPr>
          <p:nvPr>
            <p:ph idx="1"/>
          </p:nvPr>
        </p:nvPicPr>
        <p:blipFill>
          <a:blip r:embed="rId2"/>
          <a:stretch>
            <a:fillRect/>
          </a:stretch>
        </p:blipFill>
        <p:spPr>
          <a:xfrm>
            <a:off x="5666639" y="1731690"/>
            <a:ext cx="5687161" cy="1108620"/>
          </a:xfrm>
        </p:spPr>
      </p:pic>
      <p:sp>
        <p:nvSpPr>
          <p:cNvPr id="11" name="TextBox 10">
            <a:extLst>
              <a:ext uri="{FF2B5EF4-FFF2-40B4-BE49-F238E27FC236}">
                <a16:creationId xmlns:a16="http://schemas.microsoft.com/office/drawing/2014/main" id="{C012984B-958D-33E8-D6F7-4300CFC7D7A6}"/>
              </a:ext>
            </a:extLst>
          </p:cNvPr>
          <p:cNvSpPr txBox="1"/>
          <p:nvPr/>
        </p:nvSpPr>
        <p:spPr>
          <a:xfrm>
            <a:off x="5867400" y="3429000"/>
            <a:ext cx="5245100" cy="923330"/>
          </a:xfrm>
          <a:prstGeom prst="rect">
            <a:avLst/>
          </a:prstGeom>
          <a:noFill/>
        </p:spPr>
        <p:txBody>
          <a:bodyPr wrap="square" rtlCol="0">
            <a:spAutoFit/>
          </a:bodyPr>
          <a:lstStyle/>
          <a:p>
            <a:pPr algn="ctr"/>
            <a:r>
              <a:rPr lang="en-US" dirty="0"/>
              <a:t>E (Exposed) - Set of people in the model who have been exposed to the disease, and do not show symptoms.</a:t>
            </a:r>
          </a:p>
        </p:txBody>
      </p:sp>
    </p:spTree>
    <p:extLst>
      <p:ext uri="{BB962C8B-B14F-4D97-AF65-F5344CB8AC3E}">
        <p14:creationId xmlns:p14="http://schemas.microsoft.com/office/powerpoint/2010/main" val="2650621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D279B6B-2B14-487E-821E-1BE600BCFB98}"/>
              </a:ext>
            </a:extLst>
          </p:cNvPr>
          <p:cNvSpPr>
            <a:spLocks noGrp="1"/>
          </p:cNvSpPr>
          <p:nvPr>
            <p:ph type="title"/>
          </p:nvPr>
        </p:nvSpPr>
        <p:spPr>
          <a:xfrm>
            <a:off x="838200" y="365125"/>
            <a:ext cx="10515600" cy="1119727"/>
          </a:xfrm>
        </p:spPr>
        <p:txBody>
          <a:bodyPr/>
          <a:lstStyle/>
          <a:p>
            <a:pPr algn="ctr"/>
            <a:r>
              <a:rPr lang="en-US" dirty="0"/>
              <a:t>SIR Example over Time</a:t>
            </a:r>
          </a:p>
        </p:txBody>
      </p:sp>
      <p:pic>
        <p:nvPicPr>
          <p:cNvPr id="8" name="Content Placeholder 7">
            <a:extLst>
              <a:ext uri="{FF2B5EF4-FFF2-40B4-BE49-F238E27FC236}">
                <a16:creationId xmlns:a16="http://schemas.microsoft.com/office/drawing/2014/main" id="{28AC6F85-9886-B137-9784-5567CCAA90E3}"/>
              </a:ext>
            </a:extLst>
          </p:cNvPr>
          <p:cNvPicPr>
            <a:picLocks noGrp="1" noChangeAspect="1"/>
          </p:cNvPicPr>
          <p:nvPr>
            <p:ph sz="half" idx="1"/>
          </p:nvPr>
        </p:nvPicPr>
        <p:blipFill>
          <a:blip r:embed="rId2"/>
          <a:stretch>
            <a:fillRect/>
          </a:stretch>
        </p:blipFill>
        <p:spPr>
          <a:xfrm>
            <a:off x="475249" y="1216404"/>
            <a:ext cx="11126725" cy="3699545"/>
          </a:xfrm>
        </p:spPr>
      </p:pic>
      <p:sp>
        <p:nvSpPr>
          <p:cNvPr id="10" name="Content Placeholder 9">
            <a:extLst>
              <a:ext uri="{FF2B5EF4-FFF2-40B4-BE49-F238E27FC236}">
                <a16:creationId xmlns:a16="http://schemas.microsoft.com/office/drawing/2014/main" id="{2089F1FF-38D0-CE6B-8B03-36AF6213E933}"/>
              </a:ext>
            </a:extLst>
          </p:cNvPr>
          <p:cNvSpPr>
            <a:spLocks noGrp="1"/>
          </p:cNvSpPr>
          <p:nvPr>
            <p:ph sz="half" idx="2"/>
          </p:nvPr>
        </p:nvSpPr>
        <p:spPr>
          <a:xfrm>
            <a:off x="1082180" y="4915949"/>
            <a:ext cx="10271620" cy="1261014"/>
          </a:xfrm>
        </p:spPr>
        <p:txBody>
          <a:bodyPr>
            <a:normAutofit/>
          </a:bodyPr>
          <a:lstStyle/>
          <a:p>
            <a:pPr algn="ctr"/>
            <a:r>
              <a:rPr lang="en-US" sz="2400" b="0" i="0" dirty="0">
                <a:solidFill>
                  <a:srgbClr val="000000"/>
                </a:solidFill>
                <a:effectLst/>
                <a:latin typeface="Europa"/>
              </a:rPr>
              <a:t>Graphical representation on the SIR model (Susceptible, Infected and Recovered) on the right, and bellow their structure and dynamics in flow charts.</a:t>
            </a:r>
            <a:endParaRPr lang="en-US" sz="2400" dirty="0"/>
          </a:p>
        </p:txBody>
      </p:sp>
      <p:sp>
        <p:nvSpPr>
          <p:cNvPr id="4" name="Date Placeholder 3">
            <a:extLst>
              <a:ext uri="{FF2B5EF4-FFF2-40B4-BE49-F238E27FC236}">
                <a16:creationId xmlns:a16="http://schemas.microsoft.com/office/drawing/2014/main" id="{2F2C911B-62D3-B5A6-E6DF-D461E3923FD8}"/>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63690624-106B-6056-EFA8-3EF372F40EAB}"/>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08A39CD0-5163-92BB-9AE2-8653D225D34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spTree>
    <p:extLst>
      <p:ext uri="{BB962C8B-B14F-4D97-AF65-F5344CB8AC3E}">
        <p14:creationId xmlns:p14="http://schemas.microsoft.com/office/powerpoint/2010/main" val="2664491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0C8B-21D7-8203-2CEF-994A8E311A64}"/>
              </a:ext>
            </a:extLst>
          </p:cNvPr>
          <p:cNvSpPr>
            <a:spLocks noGrp="1"/>
          </p:cNvSpPr>
          <p:nvPr>
            <p:ph type="title"/>
          </p:nvPr>
        </p:nvSpPr>
        <p:spPr/>
        <p:txBody>
          <a:bodyPr/>
          <a:lstStyle/>
          <a:p>
            <a:r>
              <a:rPr lang="en-US" dirty="0"/>
              <a:t>Oversimplified (simple forced probability) Model</a:t>
            </a:r>
          </a:p>
        </p:txBody>
      </p:sp>
      <p:pic>
        <p:nvPicPr>
          <p:cNvPr id="8" name="Content Placeholder 7">
            <a:extLst>
              <a:ext uri="{FF2B5EF4-FFF2-40B4-BE49-F238E27FC236}">
                <a16:creationId xmlns:a16="http://schemas.microsoft.com/office/drawing/2014/main" id="{D0C2EB1A-B9A4-83C8-A475-17E7ED37CC79}"/>
              </a:ext>
            </a:extLst>
          </p:cNvPr>
          <p:cNvPicPr>
            <a:picLocks noGrp="1" noChangeAspect="1"/>
          </p:cNvPicPr>
          <p:nvPr>
            <p:ph idx="1"/>
          </p:nvPr>
        </p:nvPicPr>
        <p:blipFill>
          <a:blip r:embed="rId2"/>
          <a:stretch>
            <a:fillRect/>
          </a:stretch>
        </p:blipFill>
        <p:spPr>
          <a:xfrm>
            <a:off x="3544599" y="1703388"/>
            <a:ext cx="5102802" cy="4011707"/>
          </a:xfrm>
        </p:spPr>
      </p:pic>
      <p:sp>
        <p:nvSpPr>
          <p:cNvPr id="4" name="Date Placeholder 3">
            <a:extLst>
              <a:ext uri="{FF2B5EF4-FFF2-40B4-BE49-F238E27FC236}">
                <a16:creationId xmlns:a16="http://schemas.microsoft.com/office/drawing/2014/main" id="{44D3CF8E-3352-4E35-1E3F-C581093E6988}"/>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5" name="Footer Placeholder 4">
            <a:extLst>
              <a:ext uri="{FF2B5EF4-FFF2-40B4-BE49-F238E27FC236}">
                <a16:creationId xmlns:a16="http://schemas.microsoft.com/office/drawing/2014/main" id="{BE3EBC05-F3B5-2DFD-F413-0212FED4336E}"/>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6" name="Slide Number Placeholder 5">
            <a:extLst>
              <a:ext uri="{FF2B5EF4-FFF2-40B4-BE49-F238E27FC236}">
                <a16:creationId xmlns:a16="http://schemas.microsoft.com/office/drawing/2014/main" id="{BF168FC2-2F06-8254-BA4F-2A24C3EB31F1}"/>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Tree>
    <p:extLst>
      <p:ext uri="{BB962C8B-B14F-4D97-AF65-F5344CB8AC3E}">
        <p14:creationId xmlns:p14="http://schemas.microsoft.com/office/powerpoint/2010/main" val="362978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21E7EB-289C-D961-09F9-4F7001DA15D9}"/>
              </a:ext>
            </a:extLst>
          </p:cNvPr>
          <p:cNvSpPr>
            <a:spLocks noGrp="1"/>
          </p:cNvSpPr>
          <p:nvPr>
            <p:ph type="dt" sz="half" idx="10"/>
          </p:nvPr>
        </p:nvSpPr>
        <p:spPr/>
        <p:txBody>
          <a:bodyPr/>
          <a:lstStyle/>
          <a:p>
            <a:pPr>
              <a:defRPr/>
            </a:pPr>
            <a:r>
              <a:rPr lang="en-US" dirty="0">
                <a:solidFill>
                  <a:prstClr val="black">
                    <a:tint val="75000"/>
                  </a:prstClr>
                </a:solidFill>
              </a:rPr>
              <a:t>5/25/2023</a:t>
            </a:r>
          </a:p>
        </p:txBody>
      </p:sp>
      <p:sp>
        <p:nvSpPr>
          <p:cNvPr id="3" name="Footer Placeholder 2">
            <a:extLst>
              <a:ext uri="{FF2B5EF4-FFF2-40B4-BE49-F238E27FC236}">
                <a16:creationId xmlns:a16="http://schemas.microsoft.com/office/drawing/2014/main" id="{758BAA5E-2AE3-EB34-60A4-D2E22BB1A9E8}"/>
              </a:ext>
            </a:extLst>
          </p:cNvPr>
          <p:cNvSpPr>
            <a:spLocks noGrp="1"/>
          </p:cNvSpPr>
          <p:nvPr>
            <p:ph type="ftr" sz="quarter" idx="11"/>
          </p:nvPr>
        </p:nvSpPr>
        <p:spPr/>
        <p:txBody>
          <a:bodyPr/>
          <a:lstStyle/>
          <a:p>
            <a:pPr>
              <a:defRPr/>
            </a:pPr>
            <a:r>
              <a:rPr lang="en-US" dirty="0">
                <a:solidFill>
                  <a:prstClr val="black">
                    <a:tint val="75000"/>
                  </a:prstClr>
                </a:solidFill>
              </a:rPr>
              <a:t>Introduction </a:t>
            </a:r>
            <a:r>
              <a:rPr lang="hy-AM" sz="1800" dirty="0"/>
              <a:t>֍</a:t>
            </a:r>
            <a:r>
              <a:rPr lang="en-US" dirty="0">
                <a:solidFill>
                  <a:prstClr val="black">
                    <a:tint val="75000"/>
                  </a:prstClr>
                </a:solidFill>
              </a:rPr>
              <a:t> The Spanish Lady</a:t>
            </a:r>
          </a:p>
        </p:txBody>
      </p:sp>
      <p:sp>
        <p:nvSpPr>
          <p:cNvPr id="4" name="Slide Number Placeholder 3">
            <a:extLst>
              <a:ext uri="{FF2B5EF4-FFF2-40B4-BE49-F238E27FC236}">
                <a16:creationId xmlns:a16="http://schemas.microsoft.com/office/drawing/2014/main" id="{8D9574A5-C43C-B896-9FAD-A939A0414AA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pic>
        <p:nvPicPr>
          <p:cNvPr id="6" name="Picture 5">
            <a:extLst>
              <a:ext uri="{FF2B5EF4-FFF2-40B4-BE49-F238E27FC236}">
                <a16:creationId xmlns:a16="http://schemas.microsoft.com/office/drawing/2014/main" id="{9AD30C3D-0A87-8070-0DA4-8C3D16646AD7}"/>
              </a:ext>
            </a:extLst>
          </p:cNvPr>
          <p:cNvPicPr>
            <a:picLocks noChangeAspect="1"/>
          </p:cNvPicPr>
          <p:nvPr/>
        </p:nvPicPr>
        <p:blipFill>
          <a:blip r:embed="rId2"/>
          <a:stretch>
            <a:fillRect/>
          </a:stretch>
        </p:blipFill>
        <p:spPr>
          <a:xfrm>
            <a:off x="698500" y="676283"/>
            <a:ext cx="11155299" cy="5505433"/>
          </a:xfrm>
          <a:prstGeom prst="rect">
            <a:avLst/>
          </a:prstGeom>
        </p:spPr>
      </p:pic>
    </p:spTree>
    <p:extLst>
      <p:ext uri="{BB962C8B-B14F-4D97-AF65-F5344CB8AC3E}">
        <p14:creationId xmlns:p14="http://schemas.microsoft.com/office/powerpoint/2010/main" val="3223284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F660-3A2F-AF8D-DF08-1EA52CD36692}"/>
              </a:ext>
            </a:extLst>
          </p:cNvPr>
          <p:cNvSpPr>
            <a:spLocks noGrp="1"/>
          </p:cNvSpPr>
          <p:nvPr>
            <p:ph type="title"/>
          </p:nvPr>
        </p:nvSpPr>
        <p:spPr/>
        <p:txBody>
          <a:bodyPr>
            <a:normAutofit/>
          </a:bodyPr>
          <a:lstStyle/>
          <a:p>
            <a:pPr algn="ctr"/>
            <a:r>
              <a:rPr lang="en-US" dirty="0"/>
              <a:t>Project Focus</a:t>
            </a:r>
          </a:p>
        </p:txBody>
      </p:sp>
      <p:sp>
        <p:nvSpPr>
          <p:cNvPr id="3" name="Content Placeholder 2">
            <a:extLst>
              <a:ext uri="{FF2B5EF4-FFF2-40B4-BE49-F238E27FC236}">
                <a16:creationId xmlns:a16="http://schemas.microsoft.com/office/drawing/2014/main" id="{4BB8CA4C-C33B-521F-F544-FB0A5071D51E}"/>
              </a:ext>
            </a:extLst>
          </p:cNvPr>
          <p:cNvSpPr>
            <a:spLocks noGrp="1"/>
          </p:cNvSpPr>
          <p:nvPr>
            <p:ph idx="1"/>
          </p:nvPr>
        </p:nvSpPr>
        <p:spPr>
          <a:xfrm>
            <a:off x="139959" y="1492898"/>
            <a:ext cx="11952514" cy="4450702"/>
          </a:xfrm>
        </p:spPr>
        <p:txBody>
          <a:bodyPr>
            <a:normAutofit fontScale="25000" lnSpcReduction="20000"/>
          </a:bodyPr>
          <a:lstStyle/>
          <a:p>
            <a:pPr marL="0" indent="0">
              <a:lnSpc>
                <a:spcPct val="220000"/>
              </a:lnSpc>
              <a:buNone/>
            </a:pPr>
            <a:r>
              <a:rPr lang="en-US" sz="6400" b="1" dirty="0"/>
              <a:t>1.	Leveraging cellular automata for simulating epidemic models, specifically the SIR (Susceptible, Infected, Recovered) and SEIR (Susceptible, Exposed, Infected, Recovered) models. </a:t>
            </a:r>
          </a:p>
          <a:p>
            <a:pPr marL="0" indent="0">
              <a:lnSpc>
                <a:spcPct val="220000"/>
              </a:lnSpc>
              <a:buNone/>
            </a:pPr>
            <a:r>
              <a:rPr lang="en-US" sz="6400" b="1" dirty="0"/>
              <a:t>2.	The goal is to compare the efficiency and accuracy of these models with traditional techniques like Markov Chains, to develop more efficient and practical tools for simulating disease spread. </a:t>
            </a:r>
          </a:p>
          <a:p>
            <a:pPr marL="0" indent="0">
              <a:lnSpc>
                <a:spcPct val="220000"/>
              </a:lnSpc>
              <a:buNone/>
            </a:pPr>
            <a:r>
              <a:rPr lang="en-US" sz="6400" b="1" dirty="0"/>
              <a:t>3.	Additionally, the project aims to explore the use of machine learning for model refinement and seeks potential applications of these models beyond public health, such as in game development.</a:t>
            </a:r>
          </a:p>
          <a:p>
            <a:pPr>
              <a:lnSpc>
                <a:spcPct val="220000"/>
              </a:lnSpc>
            </a:pPr>
            <a:endParaRPr lang="en-US" b="1" dirty="0"/>
          </a:p>
        </p:txBody>
      </p:sp>
      <p:sp>
        <p:nvSpPr>
          <p:cNvPr id="4" name="Date Placeholder 3">
            <a:extLst>
              <a:ext uri="{FF2B5EF4-FFF2-40B4-BE49-F238E27FC236}">
                <a16:creationId xmlns:a16="http://schemas.microsoft.com/office/drawing/2014/main" id="{58148F49-198F-2B6D-EBD8-9227B176EA39}"/>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954E5BE3-8730-EF86-16FD-E72D31078CF5}"/>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3E54D3C-B72D-3456-E621-C4428489429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159005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19CA089-B109-59F0-723B-5010CD0E98C7}"/>
              </a:ext>
            </a:extLst>
          </p:cNvPr>
          <p:cNvSpPr>
            <a:spLocks noGrp="1"/>
          </p:cNvSpPr>
          <p:nvPr>
            <p:ph type="title"/>
          </p:nvPr>
        </p:nvSpPr>
        <p:spPr>
          <a:xfrm>
            <a:off x="539496" y="1"/>
            <a:ext cx="10515600" cy="1087161"/>
          </a:xfrm>
        </p:spPr>
        <p:txBody>
          <a:bodyPr/>
          <a:lstStyle/>
          <a:p>
            <a:pPr algn="ctr"/>
            <a:r>
              <a:rPr lang="en-US" dirty="0"/>
              <a:t>Project Description &amp; Scientific Problem</a:t>
            </a:r>
          </a:p>
        </p:txBody>
      </p:sp>
      <p:sp>
        <p:nvSpPr>
          <p:cNvPr id="10" name="Content Placeholder 9">
            <a:extLst>
              <a:ext uri="{FF2B5EF4-FFF2-40B4-BE49-F238E27FC236}">
                <a16:creationId xmlns:a16="http://schemas.microsoft.com/office/drawing/2014/main" id="{FEBF3CEC-F1F6-0A1F-B90F-1C71645897F9}"/>
              </a:ext>
            </a:extLst>
          </p:cNvPr>
          <p:cNvSpPr>
            <a:spLocks noGrp="1"/>
          </p:cNvSpPr>
          <p:nvPr>
            <p:ph idx="1"/>
          </p:nvPr>
        </p:nvSpPr>
        <p:spPr>
          <a:xfrm>
            <a:off x="1179576" y="1087162"/>
            <a:ext cx="9829800" cy="4683676"/>
          </a:xfrm>
        </p:spPr>
        <p:txBody>
          <a:bodyPr>
            <a:normAutofit fontScale="92500" lnSpcReduction="20000"/>
          </a:bodyPr>
          <a:lstStyle/>
          <a:p>
            <a:pPr marL="514350" indent="-514350" algn="ctr">
              <a:buFont typeface="+mj-lt"/>
              <a:buAutoNum type="arabicPeriod"/>
            </a:pPr>
            <a:r>
              <a:rPr lang="en-US" dirty="0"/>
              <a:t>The scientific problem being addressed in this project is the efficient and accurate simulation of epidemic models, specifically the SIR and SEIR models, using parallel processing techniques and cellular automata. </a:t>
            </a:r>
          </a:p>
          <a:p>
            <a:pPr marL="514350" indent="-514350" algn="ctr">
              <a:buFont typeface="+mj-lt"/>
              <a:buAutoNum type="arabicPeriod"/>
            </a:pPr>
            <a:endParaRPr lang="en-US" dirty="0"/>
          </a:p>
          <a:p>
            <a:pPr marL="514350" indent="-514350" algn="ctr">
              <a:buFont typeface="+mj-lt"/>
              <a:buAutoNum type="arabicPeriod"/>
            </a:pPr>
            <a:r>
              <a:rPr lang="en-US" dirty="0"/>
              <a:t>Traditional techniques like Markov Chains can be computationally intensive and might not scale efficiently. The project aims to overcome the challenge of refining these models to better fit real-world observations without overfitting. </a:t>
            </a:r>
          </a:p>
          <a:p>
            <a:pPr marL="514350" indent="-514350" algn="ctr">
              <a:buFont typeface="+mj-lt"/>
              <a:buAutoNum type="arabicPeriod"/>
            </a:pPr>
            <a:endParaRPr lang="en-US" dirty="0"/>
          </a:p>
          <a:p>
            <a:pPr marL="514350" indent="-514350" algn="ctr">
              <a:buFont typeface="+mj-lt"/>
              <a:buAutoNum type="arabicPeriod"/>
            </a:pPr>
            <a:r>
              <a:rPr lang="en-US" dirty="0"/>
              <a:t>Ultimately, the project seeks to develop practical tools for simulating disease spread that can also be applied in diverse fields such as game development.</a:t>
            </a:r>
          </a:p>
          <a:p>
            <a:pPr lvl="1" algn="ctr"/>
            <a:endParaRPr lang="en-US" dirty="0"/>
          </a:p>
        </p:txBody>
      </p:sp>
      <p:sp>
        <p:nvSpPr>
          <p:cNvPr id="4" name="Date Placeholder 3">
            <a:extLst>
              <a:ext uri="{FF2B5EF4-FFF2-40B4-BE49-F238E27FC236}">
                <a16:creationId xmlns:a16="http://schemas.microsoft.com/office/drawing/2014/main" id="{80EC221B-C209-5B83-0267-6E3DE355A43F}"/>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5B79016B-F76D-CDFF-F336-AF0DF02A6B2D}"/>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4CBB608-9C78-D835-16BC-A98A74759F5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spTree>
    <p:extLst>
      <p:ext uri="{BB962C8B-B14F-4D97-AF65-F5344CB8AC3E}">
        <p14:creationId xmlns:p14="http://schemas.microsoft.com/office/powerpoint/2010/main" val="2619179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FD13-7C4D-E287-1FC6-8850C2D0F1A5}"/>
              </a:ext>
            </a:extLst>
          </p:cNvPr>
          <p:cNvSpPr>
            <a:spLocks noGrp="1"/>
          </p:cNvSpPr>
          <p:nvPr>
            <p:ph type="title"/>
          </p:nvPr>
        </p:nvSpPr>
        <p:spPr>
          <a:xfrm>
            <a:off x="539496" y="-335901"/>
            <a:ext cx="10515600" cy="2026590"/>
          </a:xfrm>
        </p:spPr>
        <p:txBody>
          <a:bodyPr/>
          <a:lstStyle/>
          <a:p>
            <a:pPr algn="ctr"/>
            <a:r>
              <a:rPr lang="en-US" dirty="0"/>
              <a:t>Scientific Conclusions</a:t>
            </a:r>
          </a:p>
        </p:txBody>
      </p:sp>
      <p:sp>
        <p:nvSpPr>
          <p:cNvPr id="3" name="Content Placeholder 2">
            <a:extLst>
              <a:ext uri="{FF2B5EF4-FFF2-40B4-BE49-F238E27FC236}">
                <a16:creationId xmlns:a16="http://schemas.microsoft.com/office/drawing/2014/main" id="{EB63D827-EADC-1DC0-8E46-ED660AC1D804}"/>
              </a:ext>
            </a:extLst>
          </p:cNvPr>
          <p:cNvSpPr>
            <a:spLocks noGrp="1"/>
          </p:cNvSpPr>
          <p:nvPr>
            <p:ph idx="1"/>
          </p:nvPr>
        </p:nvSpPr>
        <p:spPr>
          <a:xfrm>
            <a:off x="130629" y="961053"/>
            <a:ext cx="11905861" cy="4963885"/>
          </a:xfrm>
        </p:spPr>
        <p:txBody>
          <a:bodyPr>
            <a:normAutofit fontScale="70000" lnSpcReduction="20000"/>
          </a:bodyPr>
          <a:lstStyle/>
          <a:p>
            <a:pPr marL="0" indent="0" algn="just">
              <a:lnSpc>
                <a:spcPct val="120000"/>
              </a:lnSpc>
              <a:buNone/>
            </a:pPr>
            <a:r>
              <a:rPr lang="en-US" dirty="0"/>
              <a:t>Through this project, we hope to achieve several scientific conclusions:</a:t>
            </a:r>
          </a:p>
          <a:p>
            <a:pPr marL="0" indent="0" algn="just">
              <a:lnSpc>
                <a:spcPct val="120000"/>
              </a:lnSpc>
              <a:buNone/>
            </a:pPr>
            <a:r>
              <a:rPr lang="en-US" dirty="0"/>
              <a:t>1. Demonstrate the effectiveness of parallel processing and cellular automata in simulating the SIR and SEIR epidemic models, potentially showcasing an alternative to traditional methods like Markov Chains that can be more efficient and scalable.</a:t>
            </a:r>
          </a:p>
          <a:p>
            <a:pPr marL="0" indent="0" algn="just">
              <a:lnSpc>
                <a:spcPct val="120000"/>
              </a:lnSpc>
              <a:buNone/>
            </a:pPr>
            <a:r>
              <a:rPr lang="en-US" dirty="0"/>
              <a:t>2. Determine the accuracy of these simulations compared to real-world data and understand the balance between model refinement and overfitting.</a:t>
            </a:r>
          </a:p>
          <a:p>
            <a:pPr marL="0" indent="0" algn="just">
              <a:lnSpc>
                <a:spcPct val="120000"/>
              </a:lnSpc>
              <a:buNone/>
            </a:pPr>
            <a:r>
              <a:rPr lang="en-US" dirty="0"/>
              <a:t>3. Explore the practicality and applicability of these simulation tools beyond academic research, such as their use in public health planning or game development.</a:t>
            </a:r>
          </a:p>
          <a:p>
            <a:pPr marL="0" indent="0" algn="just">
              <a:lnSpc>
                <a:spcPct val="120000"/>
              </a:lnSpc>
              <a:buNone/>
            </a:pPr>
            <a:r>
              <a:rPr lang="en-US" dirty="0"/>
              <a:t>4. Provide insights into the potential integration of machine learning techniques for automatic model refinement and adaptive simulation techniques.</a:t>
            </a:r>
          </a:p>
          <a:p>
            <a:pPr marL="0" indent="0" algn="just">
              <a:lnSpc>
                <a:spcPct val="120000"/>
              </a:lnSpc>
              <a:buNone/>
            </a:pPr>
            <a:r>
              <a:rPr lang="en-US" dirty="0"/>
              <a:t>5. Establish a groundwork for future research, such as the inclusion of more complex factors in epidemic models (like carrier states or vaccination rates) and the potential for a reverse-engineering approach to model selection.</a:t>
            </a:r>
          </a:p>
        </p:txBody>
      </p:sp>
      <p:sp>
        <p:nvSpPr>
          <p:cNvPr id="4" name="Date Placeholder 3">
            <a:extLst>
              <a:ext uri="{FF2B5EF4-FFF2-40B4-BE49-F238E27FC236}">
                <a16:creationId xmlns:a16="http://schemas.microsoft.com/office/drawing/2014/main" id="{D2E938D8-5873-3C97-0D97-4E332725A3BB}"/>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DBD7F934-764F-FC41-916C-BFE95A617208}"/>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C78418BE-332C-41CE-B9D5-3B3AD3FA55C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a:t>
            </a:fld>
            <a:endParaRPr lang="en-US" dirty="0">
              <a:solidFill>
                <a:prstClr val="black">
                  <a:tint val="75000"/>
                </a:prstClr>
              </a:solidFill>
            </a:endParaRPr>
          </a:p>
        </p:txBody>
      </p:sp>
    </p:spTree>
    <p:extLst>
      <p:ext uri="{BB962C8B-B14F-4D97-AF65-F5344CB8AC3E}">
        <p14:creationId xmlns:p14="http://schemas.microsoft.com/office/powerpoint/2010/main" val="2416361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7961-28D3-CF09-C33D-865FA222FD71}"/>
              </a:ext>
            </a:extLst>
          </p:cNvPr>
          <p:cNvSpPr>
            <a:spLocks noGrp="1"/>
          </p:cNvSpPr>
          <p:nvPr>
            <p:ph type="title"/>
          </p:nvPr>
        </p:nvSpPr>
        <p:spPr>
          <a:xfrm>
            <a:off x="539496" y="136526"/>
            <a:ext cx="10515600" cy="1188422"/>
          </a:xfrm>
        </p:spPr>
        <p:txBody>
          <a:bodyPr/>
          <a:lstStyle/>
          <a:p>
            <a:pPr algn="ctr"/>
            <a:r>
              <a:rPr lang="en-US" dirty="0"/>
              <a:t>Simulation &amp; Data Analysis</a:t>
            </a:r>
          </a:p>
        </p:txBody>
      </p:sp>
      <p:sp>
        <p:nvSpPr>
          <p:cNvPr id="3" name="Content Placeholder 2">
            <a:extLst>
              <a:ext uri="{FF2B5EF4-FFF2-40B4-BE49-F238E27FC236}">
                <a16:creationId xmlns:a16="http://schemas.microsoft.com/office/drawing/2014/main" id="{7263846D-6198-691E-1D0A-1B8C01A6ABDB}"/>
              </a:ext>
            </a:extLst>
          </p:cNvPr>
          <p:cNvSpPr>
            <a:spLocks noGrp="1"/>
          </p:cNvSpPr>
          <p:nvPr>
            <p:ph idx="1"/>
          </p:nvPr>
        </p:nvSpPr>
        <p:spPr>
          <a:xfrm>
            <a:off x="233265" y="961053"/>
            <a:ext cx="11691257" cy="5395297"/>
          </a:xfrm>
        </p:spPr>
        <p:txBody>
          <a:bodyPr>
            <a:noAutofit/>
          </a:bodyPr>
          <a:lstStyle/>
          <a:p>
            <a:pPr marL="0" indent="0" algn="just">
              <a:lnSpc>
                <a:spcPct val="120000"/>
              </a:lnSpc>
              <a:buNone/>
            </a:pPr>
            <a:r>
              <a:rPr lang="en-US" sz="1700" dirty="0"/>
              <a:t>The simulation in this project will involve the use of cellular automata to model the spread of an infectious disease based on SIR and SEIR models. We'll represent the population as a two-dimensional grid, where each cell corresponds to an individual and their state: Susceptible, Exposed, Infected, or Recovered. The initial state of each cell will be randomly assigned to reflect a realistic distribution of population states at the start of a disease spread.</a:t>
            </a:r>
          </a:p>
          <a:p>
            <a:pPr marL="0" indent="0" algn="just">
              <a:lnSpc>
                <a:spcPct val="120000"/>
              </a:lnSpc>
              <a:buNone/>
            </a:pPr>
            <a:r>
              <a:rPr lang="en-US" sz="1800" dirty="0"/>
              <a:t>This simulation will run on a parallel computing environment, leveraging technologies like MPI and OpenMP. By assigning different portions of the grid to multiple processes, we aim to enhance computational efficiency.</a:t>
            </a:r>
          </a:p>
          <a:p>
            <a:pPr marL="0" indent="0" algn="just">
              <a:lnSpc>
                <a:spcPct val="120000"/>
              </a:lnSpc>
              <a:buNone/>
            </a:pPr>
            <a:r>
              <a:rPr lang="en-US" sz="1600" dirty="0"/>
              <a:t>Once the simulation is running, it will apply the rules defined by the SIR and SEIR models for each time step. Each individual's state will evolve based on these rules, and the aggregate state of the population will be captured and analyzed.</a:t>
            </a:r>
          </a:p>
          <a:p>
            <a:pPr marL="0" indent="0" algn="just">
              <a:lnSpc>
                <a:spcPct val="120000"/>
              </a:lnSpc>
              <a:buNone/>
            </a:pPr>
            <a:r>
              <a:rPr lang="en-US" sz="1800" dirty="0"/>
              <a:t>In terms of data analysis, we will introduce the concept of an 'error function' that assesses the difference between the simulated data and real-world observations. This approach will allow us to refine the parameters of our model iteratively to improve its predictive accuracy while preventing overfitting.</a:t>
            </a:r>
          </a:p>
          <a:p>
            <a:pPr marL="0" indent="0" algn="just">
              <a:lnSpc>
                <a:spcPct val="120000"/>
              </a:lnSpc>
              <a:buNone/>
            </a:pPr>
            <a:r>
              <a:rPr lang="en-US" sz="1800" dirty="0"/>
              <a:t>Ultimately, we aim to generate a rich dataset that provides insight into the temporal dynamics of disease spread and the comparative efficiency and accuracy of SIR and SEIR models when implemented in parallel computing environments.</a:t>
            </a:r>
          </a:p>
        </p:txBody>
      </p:sp>
      <p:sp>
        <p:nvSpPr>
          <p:cNvPr id="4" name="Date Placeholder 3">
            <a:extLst>
              <a:ext uri="{FF2B5EF4-FFF2-40B4-BE49-F238E27FC236}">
                <a16:creationId xmlns:a16="http://schemas.microsoft.com/office/drawing/2014/main" id="{66E5F2E2-B3F8-17E0-7951-F7EC6FEE99E9}"/>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0616A8EB-A80B-43A7-6D6F-4E35FF32AF1B}"/>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D689B0A-5144-41D3-27DC-6B2F766CC8B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3812450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9373-26C1-55E5-4584-D9018A4617BC}"/>
              </a:ext>
            </a:extLst>
          </p:cNvPr>
          <p:cNvSpPr>
            <a:spLocks noGrp="1"/>
          </p:cNvSpPr>
          <p:nvPr>
            <p:ph type="title"/>
          </p:nvPr>
        </p:nvSpPr>
        <p:spPr>
          <a:xfrm>
            <a:off x="539496" y="136525"/>
            <a:ext cx="10515600" cy="1139565"/>
          </a:xfrm>
        </p:spPr>
        <p:txBody>
          <a:bodyPr/>
          <a:lstStyle/>
          <a:p>
            <a:pPr algn="ctr"/>
            <a:r>
              <a:rPr lang="en-US" dirty="0"/>
              <a:t>Algorithms &amp; Numerical Methods</a:t>
            </a:r>
          </a:p>
        </p:txBody>
      </p:sp>
      <p:sp>
        <p:nvSpPr>
          <p:cNvPr id="3" name="Content Placeholder 2">
            <a:extLst>
              <a:ext uri="{FF2B5EF4-FFF2-40B4-BE49-F238E27FC236}">
                <a16:creationId xmlns:a16="http://schemas.microsoft.com/office/drawing/2014/main" id="{91BA7B26-0818-021D-7162-B9B8821D188A}"/>
              </a:ext>
            </a:extLst>
          </p:cNvPr>
          <p:cNvSpPr>
            <a:spLocks noGrp="1"/>
          </p:cNvSpPr>
          <p:nvPr>
            <p:ph idx="1"/>
          </p:nvPr>
        </p:nvSpPr>
        <p:spPr>
          <a:xfrm>
            <a:off x="130629" y="1276090"/>
            <a:ext cx="11887200" cy="4984751"/>
          </a:xfrm>
        </p:spPr>
        <p:txBody>
          <a:bodyPr>
            <a:normAutofit fontScale="77500" lnSpcReduction="20000"/>
          </a:bodyPr>
          <a:lstStyle/>
          <a:p>
            <a:pPr marL="0" indent="0" algn="just">
              <a:buNone/>
            </a:pPr>
            <a:r>
              <a:rPr lang="en-US" dirty="0"/>
              <a:t>Several algorithms and numerical methods are anticipated to be applied:</a:t>
            </a:r>
          </a:p>
          <a:p>
            <a:pPr marL="0" indent="0" algn="just">
              <a:buNone/>
            </a:pPr>
            <a:r>
              <a:rPr lang="en-US" dirty="0"/>
              <a:t>1. </a:t>
            </a:r>
            <a:r>
              <a:rPr lang="en-US" b="1" dirty="0"/>
              <a:t>Cellular Automata</a:t>
            </a:r>
            <a:r>
              <a:rPr lang="en-US" dirty="0"/>
              <a:t>: This will be the preliminary method for modeling the disease spread. Each cell in a grid represents an individual, and their state (Susceptible, Exposed, Infected, Recovered) evolves according to the SIR/SEIR model rules.</a:t>
            </a:r>
          </a:p>
          <a:p>
            <a:pPr marL="0" indent="0" algn="just">
              <a:buNone/>
            </a:pPr>
            <a:r>
              <a:rPr lang="en-US" dirty="0"/>
              <a:t>2. </a:t>
            </a:r>
            <a:r>
              <a:rPr lang="en-US" b="1" dirty="0"/>
              <a:t>Numerical Integration</a:t>
            </a:r>
            <a:r>
              <a:rPr lang="en-US" dirty="0"/>
              <a:t>: As the SIR and SEIR models involve ordinary differential equations, numerical integration methods might be used for their solution, especially if we wish to simulate continuous time models.</a:t>
            </a:r>
          </a:p>
          <a:p>
            <a:pPr marL="0" indent="0" algn="just">
              <a:buNone/>
            </a:pPr>
            <a:r>
              <a:rPr lang="en-US" dirty="0"/>
              <a:t>3. </a:t>
            </a:r>
            <a:r>
              <a:rPr lang="en-US" b="1" dirty="0"/>
              <a:t>Random Number Generation</a:t>
            </a:r>
            <a:r>
              <a:rPr lang="en-US" dirty="0"/>
              <a:t>: Some initial states of individuals (cells) in the grid will be assigned randomly, which will require a reliable method for generating random numbers.</a:t>
            </a:r>
          </a:p>
          <a:p>
            <a:pPr marL="0" indent="0" algn="just">
              <a:buNone/>
            </a:pPr>
            <a:r>
              <a:rPr lang="en-US" dirty="0"/>
              <a:t>4. </a:t>
            </a:r>
            <a:r>
              <a:rPr lang="en-US" b="1" dirty="0"/>
              <a:t>Error Function and Optimization Algorithms</a:t>
            </a:r>
            <a:r>
              <a:rPr lang="en-US" dirty="0"/>
              <a:t>: To refine the model parameters, we will define an error function that quantifies the difference between simulated data and real-world observations. Then, we can use optimization algorithms (e.g., gradient descent, stochastic gradient descent, etc.) to adjust parameters and minimize this error.</a:t>
            </a:r>
          </a:p>
          <a:p>
            <a:pPr marL="0" indent="0" algn="just">
              <a:buNone/>
            </a:pPr>
            <a:r>
              <a:rPr lang="en-US" dirty="0"/>
              <a:t>5. </a:t>
            </a:r>
            <a:r>
              <a:rPr lang="en-US" b="1" dirty="0"/>
              <a:t>Machine Learning Algorithms</a:t>
            </a:r>
            <a:r>
              <a:rPr lang="en-US" dirty="0"/>
              <a:t>: Depending on the direction of the research, we might employ machine learning techniques to automate model refinement, or even reverse-engineer the best-fitting model based on observed data.</a:t>
            </a:r>
          </a:p>
        </p:txBody>
      </p:sp>
      <p:sp>
        <p:nvSpPr>
          <p:cNvPr id="4" name="Date Placeholder 3">
            <a:extLst>
              <a:ext uri="{FF2B5EF4-FFF2-40B4-BE49-F238E27FC236}">
                <a16:creationId xmlns:a16="http://schemas.microsoft.com/office/drawing/2014/main" id="{FD10CC33-6A0F-6CAC-6960-54C7145A86BF}"/>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FDB9AF14-DFBD-B413-C8C3-A653CAE7652A}"/>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0DA6DDD-4FE6-E137-0104-8A9B704FFF9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spTree>
    <p:extLst>
      <p:ext uri="{BB962C8B-B14F-4D97-AF65-F5344CB8AC3E}">
        <p14:creationId xmlns:p14="http://schemas.microsoft.com/office/powerpoint/2010/main" val="2957760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2200-D263-F9A4-CEA3-52075CDC01B9}"/>
              </a:ext>
            </a:extLst>
          </p:cNvPr>
          <p:cNvSpPr>
            <a:spLocks noGrp="1"/>
          </p:cNvSpPr>
          <p:nvPr>
            <p:ph type="title"/>
          </p:nvPr>
        </p:nvSpPr>
        <p:spPr>
          <a:xfrm>
            <a:off x="539496" y="1"/>
            <a:ext cx="10515600" cy="1690688"/>
          </a:xfrm>
        </p:spPr>
        <p:txBody>
          <a:bodyPr/>
          <a:lstStyle/>
          <a:p>
            <a:pPr algn="ctr"/>
            <a:r>
              <a:rPr lang="en-US" dirty="0"/>
              <a:t>Programing &amp; Development</a:t>
            </a:r>
          </a:p>
        </p:txBody>
      </p:sp>
      <p:sp>
        <p:nvSpPr>
          <p:cNvPr id="3" name="Content Placeholder 2">
            <a:extLst>
              <a:ext uri="{FF2B5EF4-FFF2-40B4-BE49-F238E27FC236}">
                <a16:creationId xmlns:a16="http://schemas.microsoft.com/office/drawing/2014/main" id="{FA2A7D7A-E8DC-6500-F539-4A89A7D97870}"/>
              </a:ext>
            </a:extLst>
          </p:cNvPr>
          <p:cNvSpPr>
            <a:spLocks noGrp="1"/>
          </p:cNvSpPr>
          <p:nvPr>
            <p:ph idx="1"/>
          </p:nvPr>
        </p:nvSpPr>
        <p:spPr>
          <a:xfrm>
            <a:off x="0" y="1203649"/>
            <a:ext cx="12192000" cy="4567189"/>
          </a:xfrm>
        </p:spPr>
        <p:txBody>
          <a:bodyPr>
            <a:normAutofit fontScale="62500" lnSpcReduction="20000"/>
          </a:bodyPr>
          <a:lstStyle/>
          <a:p>
            <a:pPr marL="0" indent="0" algn="just">
              <a:buNone/>
            </a:pPr>
            <a:r>
              <a:rPr lang="en-US" dirty="0"/>
              <a:t>The project will be developed in Python and the programming work will likely involve the following:</a:t>
            </a:r>
          </a:p>
          <a:p>
            <a:pPr marL="0" indent="0" algn="just">
              <a:buNone/>
            </a:pPr>
            <a:r>
              <a:rPr lang="en-US" dirty="0"/>
              <a:t>1. </a:t>
            </a:r>
            <a:r>
              <a:rPr lang="en-US" b="1" dirty="0"/>
              <a:t>Setting Up the Simulation Environment</a:t>
            </a:r>
            <a:r>
              <a:rPr lang="en-US" dirty="0"/>
              <a:t>: This would involve setting up the cellular automata grid, initializing individual states randomly according to the SIR/SEIR model rules, and defining the transition functions for changing states. Libraries such as NumPy can be used to efficiently handle arrays representing the population grid.</a:t>
            </a:r>
          </a:p>
          <a:p>
            <a:pPr marL="0" indent="0" algn="just">
              <a:buNone/>
            </a:pPr>
            <a:r>
              <a:rPr lang="en-US" dirty="0"/>
              <a:t>2. </a:t>
            </a:r>
            <a:r>
              <a:rPr lang="en-US" b="1" dirty="0"/>
              <a:t>Implementing SIR/SEIR Models</a:t>
            </a:r>
            <a:r>
              <a:rPr lang="en-US" dirty="0"/>
              <a:t>: You would be writing functions or classes to represent the SIR and SEIR models, which will include the associated differential equations. These will be used to determine state transitions in the simulation. SciPy's integrate module can be utilized for numerically solving these equations.</a:t>
            </a:r>
          </a:p>
          <a:p>
            <a:pPr marL="0" indent="0" algn="just">
              <a:buNone/>
            </a:pPr>
            <a:r>
              <a:rPr lang="en-US" dirty="0"/>
              <a:t>3. </a:t>
            </a:r>
            <a:r>
              <a:rPr lang="en-US" b="1" dirty="0"/>
              <a:t>Running the Simulation</a:t>
            </a:r>
            <a:r>
              <a:rPr lang="en-US" dirty="0"/>
              <a:t>: This would involve iterating over the defined time steps, updating the state of each cell according to the SIR/SEIR rules at each step, and storing or outputting the state of the entire system at each step for subsequent analysis.</a:t>
            </a:r>
          </a:p>
          <a:p>
            <a:pPr marL="0" indent="0" algn="just">
              <a:buNone/>
            </a:pPr>
            <a:r>
              <a:rPr lang="en-US" dirty="0"/>
              <a:t>4. </a:t>
            </a:r>
            <a:r>
              <a:rPr lang="en-US" b="1" dirty="0"/>
              <a:t>Data Analysis and Model Refinement</a:t>
            </a:r>
            <a:r>
              <a:rPr lang="en-US" dirty="0"/>
              <a:t>: Here, we write code to analyze the results of the simulation, such as computing the error between the simulated data and real-world data. We also use this analysis to iteratively refine model parameters. Libraries like Pandas for data handling and Matplotlib for visualization can aid in this process.</a:t>
            </a:r>
          </a:p>
          <a:p>
            <a:pPr marL="0" indent="0" algn="just">
              <a:buNone/>
            </a:pPr>
            <a:r>
              <a:rPr lang="en-US" dirty="0"/>
              <a:t>5. </a:t>
            </a:r>
            <a:r>
              <a:rPr lang="en-US" b="1" dirty="0"/>
              <a:t>Machine Learning Integration</a:t>
            </a:r>
            <a:r>
              <a:rPr lang="en-US" dirty="0"/>
              <a:t>: Depending on the project's scope, we could also implement machine learning models using libraries such as Scikit-Learn or TensorFlow. These models could help automate the process of model refinement or even potentially reverse-engineer the best fitting model based on real-world data.</a:t>
            </a:r>
          </a:p>
          <a:p>
            <a:pPr marL="0" indent="0" algn="just">
              <a:buNone/>
            </a:pPr>
            <a:r>
              <a:rPr lang="en-US" dirty="0"/>
              <a:t>Python's extensive standard library and the availability of scientific computing packages like NumPy, </a:t>
            </a:r>
            <a:r>
              <a:rPr lang="en-US" dirty="0" err="1"/>
              <a:t>Scipy</a:t>
            </a:r>
            <a:r>
              <a:rPr lang="en-US" dirty="0"/>
              <a:t>, Pandas, and Scikit-learn make it a great choice for such a project.</a:t>
            </a:r>
          </a:p>
        </p:txBody>
      </p:sp>
      <p:sp>
        <p:nvSpPr>
          <p:cNvPr id="4" name="Date Placeholder 3">
            <a:extLst>
              <a:ext uri="{FF2B5EF4-FFF2-40B4-BE49-F238E27FC236}">
                <a16:creationId xmlns:a16="http://schemas.microsoft.com/office/drawing/2014/main" id="{1E09C6A1-9867-85F4-98C2-7FBB72C883C6}"/>
              </a:ext>
            </a:extLst>
          </p:cNvPr>
          <p:cNvSpPr>
            <a:spLocks noGrp="1"/>
          </p:cNvSpPr>
          <p:nvPr>
            <p:ph type="dt" sz="half" idx="10"/>
          </p:nvPr>
        </p:nvSpPr>
        <p:spPr/>
        <p:txBody>
          <a:bodyPr/>
          <a:lstStyle/>
          <a:p>
            <a:pPr>
              <a:defRPr/>
            </a:pPr>
            <a:r>
              <a:rPr lang="en-US" dirty="0">
                <a:solidFill>
                  <a:prstClr val="black">
                    <a:tint val="75000"/>
                  </a:prstClr>
                </a:solidFill>
              </a:rPr>
              <a:t>5/31/2023</a:t>
            </a:r>
          </a:p>
        </p:txBody>
      </p:sp>
      <p:sp>
        <p:nvSpPr>
          <p:cNvPr id="5" name="Footer Placeholder 4">
            <a:extLst>
              <a:ext uri="{FF2B5EF4-FFF2-40B4-BE49-F238E27FC236}">
                <a16:creationId xmlns:a16="http://schemas.microsoft.com/office/drawing/2014/main" id="{48A2A78D-BA95-BCC7-65E4-2F1ECA09C847}"/>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3A011E0-C4CB-F606-1497-07424BF1263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Tree>
    <p:extLst>
      <p:ext uri="{BB962C8B-B14F-4D97-AF65-F5344CB8AC3E}">
        <p14:creationId xmlns:p14="http://schemas.microsoft.com/office/powerpoint/2010/main" val="3417858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6E8D-5E6A-3D53-0850-35CE5605F9B3}"/>
              </a:ext>
            </a:extLst>
          </p:cNvPr>
          <p:cNvSpPr>
            <a:spLocks noGrp="1"/>
          </p:cNvSpPr>
          <p:nvPr>
            <p:ph type="title"/>
          </p:nvPr>
        </p:nvSpPr>
        <p:spPr>
          <a:xfrm>
            <a:off x="539496" y="136525"/>
            <a:ext cx="10515600" cy="1554163"/>
          </a:xfrm>
        </p:spPr>
        <p:txBody>
          <a:bodyPr/>
          <a:lstStyle/>
          <a:p>
            <a:pPr algn="ctr"/>
            <a:r>
              <a:rPr lang="en-US" dirty="0"/>
              <a:t>Relevant Papers</a:t>
            </a:r>
          </a:p>
        </p:txBody>
      </p:sp>
      <p:sp>
        <p:nvSpPr>
          <p:cNvPr id="3" name="Content Placeholder 2">
            <a:extLst>
              <a:ext uri="{FF2B5EF4-FFF2-40B4-BE49-F238E27FC236}">
                <a16:creationId xmlns:a16="http://schemas.microsoft.com/office/drawing/2014/main" id="{66116405-B238-C9AC-F5E8-B1DD68147B3C}"/>
              </a:ext>
            </a:extLst>
          </p:cNvPr>
          <p:cNvSpPr>
            <a:spLocks noGrp="1"/>
          </p:cNvSpPr>
          <p:nvPr>
            <p:ph idx="1"/>
          </p:nvPr>
        </p:nvSpPr>
        <p:spPr>
          <a:xfrm>
            <a:off x="-121299" y="1250303"/>
            <a:ext cx="12232433" cy="5471172"/>
          </a:xfrm>
        </p:spPr>
        <p:txBody>
          <a:bodyPr>
            <a:normAutofit/>
          </a:bodyPr>
          <a:lstStyle/>
          <a:p>
            <a:pPr marL="0" indent="0" algn="ctr">
              <a:lnSpc>
                <a:spcPct val="120000"/>
              </a:lnSpc>
              <a:spcBef>
                <a:spcPts val="0"/>
              </a:spcBef>
              <a:buNone/>
            </a:pPr>
            <a:r>
              <a:rPr lang="en-US" sz="1400" b="1" dirty="0"/>
              <a:t>Deep-Data-Driven Neural Networks for COVID-19 Vaccine Efficacy </a:t>
            </a:r>
            <a:r>
              <a:rPr lang="en-US" sz="1100" dirty="0"/>
              <a:t>by Thomas K. </a:t>
            </a:r>
            <a:r>
              <a:rPr lang="en-US" sz="1100" dirty="0" err="1"/>
              <a:t>Torku</a:t>
            </a:r>
            <a:r>
              <a:rPr lang="en-US" sz="1100" dirty="0"/>
              <a:t>, Abdul Q.M. Khaliq &amp; Khaled M. </a:t>
            </a:r>
            <a:r>
              <a:rPr lang="en-US" sz="1100" dirty="0" err="1"/>
              <a:t>Furati</a:t>
            </a:r>
            <a:endParaRPr lang="en-US" sz="1300" dirty="0"/>
          </a:p>
          <a:p>
            <a:pPr marL="0" indent="0" algn="ctr">
              <a:lnSpc>
                <a:spcPct val="120000"/>
              </a:lnSpc>
              <a:spcBef>
                <a:spcPts val="0"/>
              </a:spcBef>
              <a:buNone/>
            </a:pPr>
            <a:r>
              <a:rPr lang="en-US" sz="1400" dirty="0"/>
              <a:t>This paper develops a vaccination model with an efficacy rate, using a hybrid neural network approach for reliable daily case predictions, demonstrating through data-driven simulations that higher vaccination rates with more effective vaccines decrease the infectiousness and basic reproduction number, using data from Tennessee as a case study.</a:t>
            </a:r>
          </a:p>
          <a:p>
            <a:pPr marL="0" indent="0" algn="ctr">
              <a:lnSpc>
                <a:spcPct val="120000"/>
              </a:lnSpc>
              <a:spcBef>
                <a:spcPts val="0"/>
              </a:spcBef>
              <a:buNone/>
            </a:pPr>
            <a:endParaRPr lang="en-US" sz="1400" dirty="0"/>
          </a:p>
          <a:p>
            <a:pPr marL="0" indent="0" algn="ctr">
              <a:lnSpc>
                <a:spcPct val="120000"/>
              </a:lnSpc>
              <a:spcBef>
                <a:spcPts val="0"/>
              </a:spcBef>
              <a:buNone/>
            </a:pPr>
            <a:r>
              <a:rPr lang="en-US" sz="1400" b="1" dirty="0"/>
              <a:t>"Modeling Infectious Diseases in Humans and Animals" </a:t>
            </a:r>
            <a:r>
              <a:rPr lang="en-US" sz="1200" dirty="0"/>
              <a:t>by Keeling, M. J., &amp; </a:t>
            </a:r>
            <a:r>
              <a:rPr lang="en-US" sz="1200" dirty="0" err="1"/>
              <a:t>Rohani</a:t>
            </a:r>
            <a:r>
              <a:rPr lang="en-US" sz="1200" dirty="0"/>
              <a:t>, P. (2008, Princeton University Press). </a:t>
            </a:r>
          </a:p>
          <a:p>
            <a:pPr marL="0" indent="0" algn="ctr">
              <a:lnSpc>
                <a:spcPct val="120000"/>
              </a:lnSpc>
              <a:spcBef>
                <a:spcPts val="0"/>
              </a:spcBef>
              <a:buNone/>
            </a:pPr>
            <a:r>
              <a:rPr lang="en-US" sz="1400" dirty="0"/>
              <a:t>This is not a paper but a comprehensive book that provides a thorough introduction to the mathematical modeling of infectious diseases, including both the SIR and SEIR models.</a:t>
            </a:r>
          </a:p>
          <a:p>
            <a:pPr marL="0" indent="0" algn="ctr">
              <a:lnSpc>
                <a:spcPct val="120000"/>
              </a:lnSpc>
              <a:spcBef>
                <a:spcPts val="0"/>
              </a:spcBef>
              <a:buNone/>
            </a:pPr>
            <a:endParaRPr lang="en-US" sz="1400" dirty="0"/>
          </a:p>
          <a:p>
            <a:pPr marL="0" indent="0" algn="ctr">
              <a:lnSpc>
                <a:spcPct val="120000"/>
              </a:lnSpc>
              <a:spcBef>
                <a:spcPts val="0"/>
              </a:spcBef>
              <a:buNone/>
            </a:pPr>
            <a:r>
              <a:rPr lang="en-US" sz="1400" b="1" dirty="0"/>
              <a:t>"Parallel discrete event simulation of SEIR epidemic models" </a:t>
            </a:r>
          </a:p>
          <a:p>
            <a:pPr marL="0" indent="0" algn="ctr">
              <a:lnSpc>
                <a:spcPct val="120000"/>
              </a:lnSpc>
              <a:spcBef>
                <a:spcPts val="0"/>
              </a:spcBef>
              <a:buNone/>
            </a:pPr>
            <a:r>
              <a:rPr lang="en-US" sz="1100" dirty="0"/>
              <a:t>by </a:t>
            </a:r>
            <a:r>
              <a:rPr lang="en-US" sz="1100" dirty="0" err="1"/>
              <a:t>Perumalla</a:t>
            </a:r>
            <a:r>
              <a:rPr lang="en-US" sz="1100" dirty="0"/>
              <a:t>, K. S., &amp; Seal, S. K. (2013, in Winter Simulations Conference (WSC)). </a:t>
            </a:r>
          </a:p>
          <a:p>
            <a:pPr marL="0" indent="0" algn="ctr">
              <a:lnSpc>
                <a:spcPct val="120000"/>
              </a:lnSpc>
              <a:spcBef>
                <a:spcPts val="0"/>
              </a:spcBef>
              <a:buNone/>
            </a:pPr>
            <a:r>
              <a:rPr lang="en-US" sz="1400" dirty="0"/>
              <a:t>This paper presents an approach for accelerating the simulation of SEIR epidemic models using parallel discrete event simulation. Although you mentioned that parallel processing is not important for this project, this paper can provide useful insights on how such models are typically parallelized.</a:t>
            </a:r>
          </a:p>
          <a:p>
            <a:pPr marL="0" indent="0" algn="ctr">
              <a:lnSpc>
                <a:spcPct val="120000"/>
              </a:lnSpc>
              <a:spcBef>
                <a:spcPts val="0"/>
              </a:spcBef>
              <a:buNone/>
            </a:pPr>
            <a:endParaRPr lang="en-US" sz="1400" dirty="0"/>
          </a:p>
          <a:p>
            <a:pPr marL="0" indent="0" algn="ctr">
              <a:lnSpc>
                <a:spcPct val="120000"/>
              </a:lnSpc>
              <a:spcBef>
                <a:spcPts val="0"/>
              </a:spcBef>
              <a:buNone/>
            </a:pPr>
            <a:r>
              <a:rPr lang="en-US" sz="1400" dirty="0"/>
              <a:t>"</a:t>
            </a:r>
            <a:r>
              <a:rPr lang="en-US" sz="1400" b="1" dirty="0"/>
              <a:t>An efficient solution to the inverse problem of epidemic models using sequential Monte Carlo" </a:t>
            </a:r>
          </a:p>
          <a:p>
            <a:pPr marL="0" indent="0" algn="ctr">
              <a:lnSpc>
                <a:spcPct val="120000"/>
              </a:lnSpc>
              <a:spcBef>
                <a:spcPts val="0"/>
              </a:spcBef>
              <a:buNone/>
            </a:pPr>
            <a:r>
              <a:rPr lang="en-US" sz="1200" dirty="0"/>
              <a:t>by Cantwell, C. J., </a:t>
            </a:r>
            <a:r>
              <a:rPr lang="en-US" sz="1200" dirty="0" err="1"/>
              <a:t>Ruktanonchai</a:t>
            </a:r>
            <a:r>
              <a:rPr lang="en-US" sz="1200" dirty="0"/>
              <a:t>, N., &amp; </a:t>
            </a:r>
            <a:r>
              <a:rPr lang="en-US" sz="1200" dirty="0" err="1"/>
              <a:t>Tildesley</a:t>
            </a:r>
            <a:r>
              <a:rPr lang="en-US" sz="1200" dirty="0"/>
              <a:t>, M. J. (2019, </a:t>
            </a:r>
            <a:r>
              <a:rPr lang="en-US" sz="1200" dirty="0" err="1"/>
              <a:t>PloS</a:t>
            </a:r>
            <a:r>
              <a:rPr lang="en-US" sz="1200" dirty="0"/>
              <a:t> One). This paper addresses the reverse problem in epidemic models, i.e., determining parameters given observed data, using a sequential Monte Carlo method. The methodology proposed could provide insights for your own reverse-engineering approach.</a:t>
            </a:r>
          </a:p>
        </p:txBody>
      </p:sp>
      <p:sp>
        <p:nvSpPr>
          <p:cNvPr id="4" name="Date Placeholder 3">
            <a:extLst>
              <a:ext uri="{FF2B5EF4-FFF2-40B4-BE49-F238E27FC236}">
                <a16:creationId xmlns:a16="http://schemas.microsoft.com/office/drawing/2014/main" id="{6EB6C39F-3C60-8DC3-F5CA-24A70887B560}"/>
              </a:ext>
            </a:extLst>
          </p:cNvPr>
          <p:cNvSpPr>
            <a:spLocks noGrp="1"/>
          </p:cNvSpPr>
          <p:nvPr>
            <p:ph type="dt" sz="half" idx="10"/>
          </p:nvPr>
        </p:nvSpPr>
        <p:spPr/>
        <p:txBody>
          <a:bodyPr/>
          <a:lstStyle/>
          <a:p>
            <a:pPr>
              <a:defRPr/>
            </a:pPr>
            <a:r>
              <a:rPr lang="en-US">
                <a:solidFill>
                  <a:prstClr val="black">
                    <a:tint val="75000"/>
                  </a:prstClr>
                </a:solidFill>
              </a:rPr>
              <a:t>9/3/20XX</a:t>
            </a:r>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88C2E663-66F2-35AD-E6BC-5027EB96DF65}"/>
              </a:ext>
            </a:extLst>
          </p:cNvPr>
          <p:cNvSpPr>
            <a:spLocks noGrp="1"/>
          </p:cNvSpPr>
          <p:nvPr>
            <p:ph type="ftr" sz="quarter" idx="11"/>
          </p:nvPr>
        </p:nvSpPr>
        <p:spPr/>
        <p:txBody>
          <a:bodyPr/>
          <a:lstStyle/>
          <a:p>
            <a:pPr>
              <a:defRPr/>
            </a:pPr>
            <a:r>
              <a:rPr lang="en-US" dirty="0"/>
              <a:t>Echoes of the Spanish Lady: </a:t>
            </a:r>
          </a:p>
          <a:p>
            <a:pPr>
              <a:defRPr/>
            </a:pPr>
            <a:r>
              <a:rPr lang="en-US" b="0" i="0" dirty="0">
                <a:solidFill>
                  <a:srgbClr val="D1D5DB"/>
                </a:solidFill>
                <a:effectLst/>
                <a:latin typeface="Söhne"/>
              </a:rPr>
              <a:t>Navigating the Maze of Epidemic Models</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CC69069-414F-F235-E1C9-D8E02C1284C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1984125172"/>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{3C0D8CD7-53A4-4669-B651-6A97AC900D24}tf78504181_win32</Template>
  <TotalTime>192</TotalTime>
  <Words>1879</Words>
  <Application>Microsoft Office PowerPoint</Application>
  <PresentationFormat>Widescreen</PresentationFormat>
  <Paragraphs>152</Paragraphs>
  <Slides>24</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Europa</vt:lpstr>
      <vt:lpstr>Söhne</vt:lpstr>
      <vt:lpstr>Arial</vt:lpstr>
      <vt:lpstr>Avenir Next LT Pro</vt:lpstr>
      <vt:lpstr>Calibri</vt:lpstr>
      <vt:lpstr>Tw Cen MT</vt:lpstr>
      <vt:lpstr>ShapesVTI</vt:lpstr>
      <vt:lpstr>Echoes of the Spanish Lady: Navigating the Maze of Epidemic Models</vt:lpstr>
      <vt:lpstr>Mathematical Modeling of Infectious Diseases</vt:lpstr>
      <vt:lpstr>Project Focus</vt:lpstr>
      <vt:lpstr>Project Description &amp; Scientific Problem</vt:lpstr>
      <vt:lpstr>Scientific Conclusions</vt:lpstr>
      <vt:lpstr>Simulation &amp; Data Analysis</vt:lpstr>
      <vt:lpstr>Algorithms &amp; Numerical Methods</vt:lpstr>
      <vt:lpstr>Programing &amp; Development</vt:lpstr>
      <vt:lpstr>Relevant Papers</vt:lpstr>
      <vt:lpstr>Introduction to The Spanish Lady Problem </vt:lpstr>
      <vt:lpstr>Video Games as Models </vt:lpstr>
      <vt:lpstr>Civilization &amp; Age of Empires Game Over Screen Graphs</vt:lpstr>
      <vt:lpstr>Inspired by Gapminder.org (Hans Rosling)</vt:lpstr>
      <vt:lpstr>Gapminder.org</vt:lpstr>
      <vt:lpstr>Plague Inc., Video Game</vt:lpstr>
      <vt:lpstr>Basic SIR Model</vt:lpstr>
      <vt:lpstr>Basic SIR Model</vt:lpstr>
      <vt:lpstr>Basic SIR Model</vt:lpstr>
      <vt:lpstr>Differential Equations Model of SIR Transformations</vt:lpstr>
      <vt:lpstr>Basic SIR Model</vt:lpstr>
      <vt:lpstr>Basic SEIR Model</vt:lpstr>
      <vt:lpstr>SIR Example over Time</vt:lpstr>
      <vt:lpstr>Oversimplified (simple forced probability)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Spanish Lady Problem </dc:title>
  <dc:creator>Andrew Dale Becker</dc:creator>
  <cp:lastModifiedBy>Andrew Dale Becker</cp:lastModifiedBy>
  <cp:revision>4</cp:revision>
  <dcterms:created xsi:type="dcterms:W3CDTF">2023-05-25T17:48:00Z</dcterms:created>
  <dcterms:modified xsi:type="dcterms:W3CDTF">2023-05-31T15:54:25Z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